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Poppins Bold" charset="1" panose="00000800000000000000"/>
      <p:regular r:id="rId25"/>
    </p:embeddedFont>
    <p:embeddedFont>
      <p:font typeface="Roboto Bold" charset="1" panose="02000000000000000000"/>
      <p:regular r:id="rId26"/>
    </p:embeddedFont>
    <p:embeddedFont>
      <p:font typeface="Proxima Nova Bold" charset="1" panose="02000506030000020004"/>
      <p:regular r:id="rId27"/>
    </p:embeddedFont>
    <p:embeddedFont>
      <p:font typeface="Inter" charset="1" panose="020B0502030000000004"/>
      <p:regular r:id="rId28"/>
    </p:embeddedFont>
    <p:embeddedFont>
      <p:font typeface="Roboto" charset="1" panose="020000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jpeg>
</file>

<file path=ppt/media/image31.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 Id="rId4" Target="../media/image4.jpeg" Type="http://schemas.openxmlformats.org/officeDocument/2006/relationships/image"/><Relationship Id="rId5" Target="../media/image5.jpeg" Type="http://schemas.openxmlformats.org/officeDocument/2006/relationships/image"/><Relationship Id="rId6" Target="../media/image6.jpeg" Type="http://schemas.openxmlformats.org/officeDocument/2006/relationships/image"/><Relationship Id="rId7" Target="../media/image7.jpeg" Type="http://schemas.openxmlformats.org/officeDocument/2006/relationships/image"/><Relationship Id="rId8" Target="../media/image8.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 Id="rId5" Target="../media/image2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D2831"/>
        </a:solidFill>
      </p:bgPr>
    </p:bg>
    <p:spTree>
      <p:nvGrpSpPr>
        <p:cNvPr id="1" name=""/>
        <p:cNvGrpSpPr/>
        <p:nvPr/>
      </p:nvGrpSpPr>
      <p:grpSpPr>
        <a:xfrm>
          <a:off x="0" y="0"/>
          <a:ext cx="0" cy="0"/>
          <a:chOff x="0" y="0"/>
          <a:chExt cx="0" cy="0"/>
        </a:xfrm>
      </p:grpSpPr>
      <p:grpSp>
        <p:nvGrpSpPr>
          <p:cNvPr name="Group 2" id="2"/>
          <p:cNvGrpSpPr/>
          <p:nvPr/>
        </p:nvGrpSpPr>
        <p:grpSpPr>
          <a:xfrm rot="0">
            <a:off x="0" y="0"/>
            <a:ext cx="8337537" cy="11408696"/>
            <a:chOff x="0" y="0"/>
            <a:chExt cx="4273078" cy="5847080"/>
          </a:xfrm>
        </p:grpSpPr>
        <p:sp>
          <p:nvSpPr>
            <p:cNvPr name="Freeform 3" id="3"/>
            <p:cNvSpPr/>
            <p:nvPr/>
          </p:nvSpPr>
          <p:spPr>
            <a:xfrm flipH="false" flipV="false" rot="0">
              <a:off x="0" y="0"/>
              <a:ext cx="4273078" cy="5847080"/>
            </a:xfrm>
            <a:custGeom>
              <a:avLst/>
              <a:gdLst/>
              <a:ahLst/>
              <a:cxnLst/>
              <a:rect r="r" b="b" t="t" l="l"/>
              <a:pathLst>
                <a:path h="5847080" w="4273078">
                  <a:moveTo>
                    <a:pt x="4273078" y="5847080"/>
                  </a:moveTo>
                  <a:lnTo>
                    <a:pt x="0" y="5847080"/>
                  </a:lnTo>
                  <a:lnTo>
                    <a:pt x="0" y="0"/>
                  </a:lnTo>
                  <a:lnTo>
                    <a:pt x="1921170" y="0"/>
                  </a:lnTo>
                  <a:cubicBezTo>
                    <a:pt x="3221009" y="0"/>
                    <a:pt x="4273078" y="702310"/>
                    <a:pt x="4273078" y="1567180"/>
                  </a:cubicBezTo>
                  <a:lnTo>
                    <a:pt x="4273078" y="5847080"/>
                  </a:lnTo>
                  <a:close/>
                </a:path>
              </a:pathLst>
            </a:custGeom>
            <a:blipFill>
              <a:blip r:embed="rId2"/>
              <a:stretch>
                <a:fillRect l="0" t="0" r="-143262" b="0"/>
              </a:stretch>
            </a:blipFill>
          </p:spPr>
        </p:sp>
      </p:grpSp>
      <p:sp>
        <p:nvSpPr>
          <p:cNvPr name="TextBox 4" id="4"/>
          <p:cNvSpPr txBox="true"/>
          <p:nvPr/>
        </p:nvSpPr>
        <p:spPr>
          <a:xfrm rot="0">
            <a:off x="9153525" y="2998301"/>
            <a:ext cx="8115300" cy="4157048"/>
          </a:xfrm>
          <a:prstGeom prst="rect">
            <a:avLst/>
          </a:prstGeom>
        </p:spPr>
        <p:txBody>
          <a:bodyPr anchor="t" rtlCol="false" tIns="0" lIns="0" bIns="0" rIns="0">
            <a:spAutoFit/>
          </a:bodyPr>
          <a:lstStyle/>
          <a:p>
            <a:pPr algn="r">
              <a:lnSpc>
                <a:spcPts val="6596"/>
              </a:lnSpc>
            </a:pPr>
            <a:r>
              <a:rPr lang="en-US" sz="4711" b="true">
                <a:solidFill>
                  <a:srgbClr val="FFFFFF"/>
                </a:solidFill>
                <a:latin typeface="Poppins Bold"/>
                <a:ea typeface="Poppins Bold"/>
                <a:cs typeface="Poppins Bold"/>
                <a:sym typeface="Poppins Bold"/>
              </a:rPr>
              <a:t>Unveiling Market Insights: Business Intelligence Implementation on Travelio Properties</a:t>
            </a:r>
          </a:p>
          <a:p>
            <a:pPr algn="r">
              <a:lnSpc>
                <a:spcPts val="6596"/>
              </a:lnSpc>
              <a:spcBef>
                <a:spcPct val="0"/>
              </a:spcBef>
            </a:pPr>
          </a:p>
        </p:txBody>
      </p:sp>
      <p:sp>
        <p:nvSpPr>
          <p:cNvPr name="TextBox 5" id="5"/>
          <p:cNvSpPr txBox="true"/>
          <p:nvPr/>
        </p:nvSpPr>
        <p:spPr>
          <a:xfrm rot="0">
            <a:off x="13627275" y="6823561"/>
            <a:ext cx="3632025" cy="596901"/>
          </a:xfrm>
          <a:prstGeom prst="rect">
            <a:avLst/>
          </a:prstGeom>
        </p:spPr>
        <p:txBody>
          <a:bodyPr anchor="t" rtlCol="false" tIns="0" lIns="0" bIns="0" rIns="0">
            <a:spAutoFit/>
          </a:bodyPr>
          <a:lstStyle/>
          <a:p>
            <a:pPr algn="r">
              <a:lnSpc>
                <a:spcPts val="4899"/>
              </a:lnSpc>
            </a:pPr>
            <a:r>
              <a:rPr lang="en-US" b="true" sz="3499" spc="-69">
                <a:solidFill>
                  <a:srgbClr val="FFFFFF"/>
                </a:solidFill>
                <a:latin typeface="Roboto Bold"/>
                <a:ea typeface="Roboto Bold"/>
                <a:cs typeface="Roboto Bold"/>
                <a:sym typeface="Roboto Bold"/>
              </a:rPr>
              <a:t>Kelompok 18</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837170" y="0"/>
            <a:ext cx="10908295" cy="10287000"/>
            <a:chOff x="0" y="0"/>
            <a:chExt cx="646417" cy="609600"/>
          </a:xfrm>
        </p:grpSpPr>
        <p:sp>
          <p:nvSpPr>
            <p:cNvPr name="Freeform 3" id="3"/>
            <p:cNvSpPr/>
            <p:nvPr/>
          </p:nvSpPr>
          <p:spPr>
            <a:xfrm flipH="false" flipV="false" rot="0">
              <a:off x="0" y="0"/>
              <a:ext cx="646417" cy="609600"/>
            </a:xfrm>
            <a:custGeom>
              <a:avLst/>
              <a:gdLst/>
              <a:ahLst/>
              <a:cxnLst/>
              <a:rect r="r" b="b" t="t" l="l"/>
              <a:pathLst>
                <a:path h="609600" w="646417">
                  <a:moveTo>
                    <a:pt x="203200" y="0"/>
                  </a:moveTo>
                  <a:lnTo>
                    <a:pt x="646417" y="0"/>
                  </a:lnTo>
                  <a:lnTo>
                    <a:pt x="443217" y="609600"/>
                  </a:lnTo>
                  <a:lnTo>
                    <a:pt x="0" y="609600"/>
                  </a:lnTo>
                  <a:lnTo>
                    <a:pt x="203200" y="0"/>
                  </a:lnTo>
                  <a:close/>
                </a:path>
              </a:pathLst>
            </a:custGeom>
            <a:blipFill>
              <a:blip r:embed="rId2"/>
              <a:stretch>
                <a:fillRect l="-821" t="0" r="-66831" b="0"/>
              </a:stretch>
            </a:blipFill>
          </p:spPr>
        </p:sp>
      </p:grpSp>
      <p:grpSp>
        <p:nvGrpSpPr>
          <p:cNvPr name="Group 4" id="4"/>
          <p:cNvGrpSpPr/>
          <p:nvPr/>
        </p:nvGrpSpPr>
        <p:grpSpPr>
          <a:xfrm rot="730005">
            <a:off x="17859684" y="-1038652"/>
            <a:ext cx="4866159" cy="12364304"/>
            <a:chOff x="0" y="0"/>
            <a:chExt cx="1281622" cy="3256442"/>
          </a:xfrm>
        </p:grpSpPr>
        <p:sp>
          <p:nvSpPr>
            <p:cNvPr name="Freeform 5" id="5"/>
            <p:cNvSpPr/>
            <p:nvPr/>
          </p:nvSpPr>
          <p:spPr>
            <a:xfrm flipH="false" flipV="false" rot="0">
              <a:off x="0" y="0"/>
              <a:ext cx="1281622" cy="3256442"/>
            </a:xfrm>
            <a:custGeom>
              <a:avLst/>
              <a:gdLst/>
              <a:ahLst/>
              <a:cxnLst/>
              <a:rect r="r" b="b" t="t" l="l"/>
              <a:pathLst>
                <a:path h="3256442" w="1281622">
                  <a:moveTo>
                    <a:pt x="0" y="0"/>
                  </a:moveTo>
                  <a:lnTo>
                    <a:pt x="1281622" y="0"/>
                  </a:lnTo>
                  <a:lnTo>
                    <a:pt x="1281622" y="3256442"/>
                  </a:lnTo>
                  <a:lnTo>
                    <a:pt x="0" y="3256442"/>
                  </a:lnTo>
                  <a:close/>
                </a:path>
              </a:pathLst>
            </a:custGeom>
            <a:solidFill>
              <a:srgbClr val="D53F40"/>
            </a:solidFill>
          </p:spPr>
        </p:sp>
        <p:sp>
          <p:nvSpPr>
            <p:cNvPr name="TextBox 6" id="6"/>
            <p:cNvSpPr txBox="true"/>
            <p:nvPr/>
          </p:nvSpPr>
          <p:spPr>
            <a:xfrm>
              <a:off x="0" y="-219075"/>
              <a:ext cx="1281622" cy="3475517"/>
            </a:xfrm>
            <a:prstGeom prst="rect">
              <a:avLst/>
            </a:prstGeom>
          </p:spPr>
          <p:txBody>
            <a:bodyPr anchor="ctr" rtlCol="false" tIns="50800" lIns="50800" bIns="50800" rIns="50800"/>
            <a:lstStyle/>
            <a:p>
              <a:pPr algn="ctr">
                <a:lnSpc>
                  <a:spcPts val="5000"/>
                </a:lnSpc>
              </a:pPr>
            </a:p>
          </p:txBody>
        </p:sp>
      </p:grpSp>
      <p:sp>
        <p:nvSpPr>
          <p:cNvPr name="TextBox 7" id="7"/>
          <p:cNvSpPr txBox="true"/>
          <p:nvPr/>
        </p:nvSpPr>
        <p:spPr>
          <a:xfrm rot="0">
            <a:off x="1028700" y="1556610"/>
            <a:ext cx="7699042" cy="1539876"/>
          </a:xfrm>
          <a:prstGeom prst="rect">
            <a:avLst/>
          </a:prstGeom>
        </p:spPr>
        <p:txBody>
          <a:bodyPr anchor="t" rtlCol="false" tIns="0" lIns="0" bIns="0" rIns="0">
            <a:spAutoFit/>
          </a:bodyPr>
          <a:lstStyle/>
          <a:p>
            <a:pPr algn="l">
              <a:lnSpc>
                <a:spcPts val="12999"/>
              </a:lnSpc>
              <a:spcBef>
                <a:spcPct val="0"/>
              </a:spcBef>
            </a:pPr>
            <a:r>
              <a:rPr lang="en-US" b="true" sz="6499">
                <a:solidFill>
                  <a:srgbClr val="ED2831"/>
                </a:solidFill>
                <a:latin typeface="Poppins Bold"/>
                <a:ea typeface="Poppins Bold"/>
                <a:cs typeface="Poppins Bold"/>
                <a:sym typeface="Poppins Bold"/>
              </a:rPr>
              <a:t>Business Analysis</a:t>
            </a:r>
          </a:p>
        </p:txBody>
      </p:sp>
      <p:grpSp>
        <p:nvGrpSpPr>
          <p:cNvPr name="Group 8" id="8"/>
          <p:cNvGrpSpPr/>
          <p:nvPr/>
        </p:nvGrpSpPr>
        <p:grpSpPr>
          <a:xfrm rot="0">
            <a:off x="-2161866" y="-2161866"/>
            <a:ext cx="4323732" cy="4323732"/>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2831"/>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215332" y="3620801"/>
            <a:ext cx="9177411" cy="4794250"/>
          </a:xfrm>
          <a:prstGeom prst="rect">
            <a:avLst/>
          </a:prstGeom>
        </p:spPr>
        <p:txBody>
          <a:bodyPr anchor="t" rtlCol="false" tIns="0" lIns="0" bIns="0" rIns="0">
            <a:spAutoFit/>
          </a:bodyPr>
          <a:lstStyle/>
          <a:p>
            <a:pPr algn="just">
              <a:lnSpc>
                <a:spcPts val="3499"/>
              </a:lnSpc>
            </a:pPr>
            <a:r>
              <a:rPr lang="en-US" sz="2499">
                <a:solidFill>
                  <a:srgbClr val="000000"/>
                </a:solidFill>
                <a:latin typeface="Inter"/>
                <a:ea typeface="Inter"/>
                <a:cs typeface="Inter"/>
                <a:sym typeface="Inter"/>
              </a:rPr>
              <a:t>Business analysis dalam proyek ini berfokus pada identifikasi kebutuhan bisnis Travelio untuk mengintegrasikan data dari berbagai sumber, menganalisis pola permintaan pelanggan, dan menyediakan alat evaluasi kinerja properti berbasis data. Analisis ini mencakup pemeriksaan kualitas data, proses data cleaning untuk mengatasi ketidakkonsistenan, serta pemetaan kebutuhan pengguna terhadap fitur utama, seperti dashboard interaktif dan laporan otomatis. Hasil dari tahap ini memastikan bahwa sistem yang dibangun mampu mendukung keputusan strategis manajemen secara efektif dengan berbasis pada informasi yang akurat dan relevan.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686300" y="2392448"/>
            <a:ext cx="8505572" cy="634062"/>
            <a:chOff x="0" y="0"/>
            <a:chExt cx="11340762" cy="845416"/>
          </a:xfrm>
        </p:grpSpPr>
        <p:grpSp>
          <p:nvGrpSpPr>
            <p:cNvPr name="Group 3" id="3"/>
            <p:cNvGrpSpPr/>
            <p:nvPr/>
          </p:nvGrpSpPr>
          <p:grpSpPr>
            <a:xfrm rot="0">
              <a:off x="0" y="0"/>
              <a:ext cx="11340762" cy="845416"/>
              <a:chOff x="0" y="0"/>
              <a:chExt cx="3320324" cy="247519"/>
            </a:xfrm>
          </p:grpSpPr>
          <p:sp>
            <p:nvSpPr>
              <p:cNvPr name="Freeform 4" id="4"/>
              <p:cNvSpPr/>
              <p:nvPr/>
            </p:nvSpPr>
            <p:spPr>
              <a:xfrm flipH="false" flipV="false" rot="0">
                <a:off x="0" y="0"/>
                <a:ext cx="3320324" cy="247519"/>
              </a:xfrm>
              <a:custGeom>
                <a:avLst/>
                <a:gdLst/>
                <a:ahLst/>
                <a:cxnLst/>
                <a:rect r="r" b="b" t="t" l="l"/>
                <a:pathLst>
                  <a:path h="247519" w="3320324">
                    <a:moveTo>
                      <a:pt x="91022" y="0"/>
                    </a:moveTo>
                    <a:lnTo>
                      <a:pt x="3229302" y="0"/>
                    </a:lnTo>
                    <a:cubicBezTo>
                      <a:pt x="3253443" y="0"/>
                      <a:pt x="3276595" y="9590"/>
                      <a:pt x="3293664" y="26660"/>
                    </a:cubicBezTo>
                    <a:cubicBezTo>
                      <a:pt x="3310734" y="43730"/>
                      <a:pt x="3320324" y="66881"/>
                      <a:pt x="3320324" y="91022"/>
                    </a:cubicBezTo>
                    <a:lnTo>
                      <a:pt x="3320324" y="156497"/>
                    </a:lnTo>
                    <a:cubicBezTo>
                      <a:pt x="3320324" y="206767"/>
                      <a:pt x="3279572" y="247519"/>
                      <a:pt x="3229302" y="247519"/>
                    </a:cubicBezTo>
                    <a:lnTo>
                      <a:pt x="91022" y="247519"/>
                    </a:lnTo>
                    <a:cubicBezTo>
                      <a:pt x="40752" y="247519"/>
                      <a:pt x="0" y="206767"/>
                      <a:pt x="0" y="156497"/>
                    </a:cubicBezTo>
                    <a:lnTo>
                      <a:pt x="0" y="91022"/>
                    </a:lnTo>
                    <a:cubicBezTo>
                      <a:pt x="0" y="40752"/>
                      <a:pt x="40752" y="0"/>
                      <a:pt x="91022" y="0"/>
                    </a:cubicBezTo>
                    <a:close/>
                  </a:path>
                </a:pathLst>
              </a:custGeom>
              <a:solidFill>
                <a:srgbClr val="ED2831"/>
              </a:solidFill>
            </p:spPr>
          </p:sp>
          <p:sp>
            <p:nvSpPr>
              <p:cNvPr name="TextBox 5" id="5"/>
              <p:cNvSpPr txBox="true"/>
              <p:nvPr/>
            </p:nvSpPr>
            <p:spPr>
              <a:xfrm>
                <a:off x="0" y="-219075"/>
                <a:ext cx="3320324" cy="466594"/>
              </a:xfrm>
              <a:prstGeom prst="rect">
                <a:avLst/>
              </a:prstGeom>
            </p:spPr>
            <p:txBody>
              <a:bodyPr anchor="ctr" rtlCol="false" tIns="50800" lIns="50800" bIns="50800" rIns="50800"/>
              <a:lstStyle/>
              <a:p>
                <a:pPr algn="ctr">
                  <a:lnSpc>
                    <a:spcPts val="5000"/>
                  </a:lnSpc>
                </a:pPr>
              </a:p>
            </p:txBody>
          </p:sp>
        </p:grpSp>
        <p:sp>
          <p:nvSpPr>
            <p:cNvPr name="TextBox 6" id="6"/>
            <p:cNvSpPr txBox="true"/>
            <p:nvPr/>
          </p:nvSpPr>
          <p:spPr>
            <a:xfrm rot="0">
              <a:off x="922860" y="7602"/>
              <a:ext cx="9495043" cy="639711"/>
            </a:xfrm>
            <a:prstGeom prst="rect">
              <a:avLst/>
            </a:prstGeom>
          </p:spPr>
          <p:txBody>
            <a:bodyPr anchor="t" rtlCol="false" tIns="0" lIns="0" bIns="0" rIns="0">
              <a:spAutoFit/>
            </a:bodyPr>
            <a:lstStyle/>
            <a:p>
              <a:pPr algn="ctr">
                <a:lnSpc>
                  <a:spcPts val="4430"/>
                </a:lnSpc>
                <a:spcBef>
                  <a:spcPct val="0"/>
                </a:spcBef>
              </a:pPr>
              <a:r>
                <a:rPr lang="en-US" b="true" sz="2215">
                  <a:solidFill>
                    <a:srgbClr val="FFFFFF"/>
                  </a:solidFill>
                  <a:latin typeface="Poppins Bold"/>
                  <a:ea typeface="Poppins Bold"/>
                  <a:cs typeface="Poppins Bold"/>
                  <a:sym typeface="Poppins Bold"/>
                </a:rPr>
                <a:t>Multidimentional Modeling</a:t>
              </a:r>
            </a:p>
          </p:txBody>
        </p:sp>
      </p:grpSp>
      <p:sp>
        <p:nvSpPr>
          <p:cNvPr name="Freeform 7" id="7"/>
          <p:cNvSpPr/>
          <p:nvPr/>
        </p:nvSpPr>
        <p:spPr>
          <a:xfrm flipH="false" flipV="false" rot="0">
            <a:off x="4198924" y="3407509"/>
            <a:ext cx="9890153" cy="5649750"/>
          </a:xfrm>
          <a:custGeom>
            <a:avLst/>
            <a:gdLst/>
            <a:ahLst/>
            <a:cxnLst/>
            <a:rect r="r" b="b" t="t" l="l"/>
            <a:pathLst>
              <a:path h="5649750" w="9890153">
                <a:moveTo>
                  <a:pt x="0" y="0"/>
                </a:moveTo>
                <a:lnTo>
                  <a:pt x="9890152" y="0"/>
                </a:lnTo>
                <a:lnTo>
                  <a:pt x="9890152" y="5649750"/>
                </a:lnTo>
                <a:lnTo>
                  <a:pt x="0" y="5649750"/>
                </a:lnTo>
                <a:lnTo>
                  <a:pt x="0" y="0"/>
                </a:lnTo>
                <a:close/>
              </a:path>
            </a:pathLst>
          </a:custGeom>
          <a:blipFill>
            <a:blip r:embed="rId2"/>
            <a:stretch>
              <a:fillRect l="0" t="0" r="0" b="0"/>
            </a:stretch>
          </a:blipFill>
        </p:spPr>
      </p:sp>
      <p:sp>
        <p:nvSpPr>
          <p:cNvPr name="TextBox 8" id="8"/>
          <p:cNvSpPr txBox="true"/>
          <p:nvPr/>
        </p:nvSpPr>
        <p:spPr>
          <a:xfrm rot="0">
            <a:off x="3740442" y="838200"/>
            <a:ext cx="10807115" cy="1177925"/>
          </a:xfrm>
          <a:prstGeom prst="rect">
            <a:avLst/>
          </a:prstGeom>
        </p:spPr>
        <p:txBody>
          <a:bodyPr anchor="t" rtlCol="false" tIns="0" lIns="0" bIns="0" rIns="0">
            <a:spAutoFit/>
          </a:bodyPr>
          <a:lstStyle/>
          <a:p>
            <a:pPr algn="ctr">
              <a:lnSpc>
                <a:spcPts val="9100"/>
              </a:lnSpc>
            </a:pPr>
            <a:r>
              <a:rPr lang="en-US" b="true" sz="6500">
                <a:solidFill>
                  <a:srgbClr val="ED2831"/>
                </a:solidFill>
                <a:latin typeface="Poppins Bold"/>
                <a:ea typeface="Poppins Bold"/>
                <a:cs typeface="Poppins Bold"/>
                <a:sym typeface="Poppins Bold"/>
              </a:rPr>
              <a:t>Design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686300" y="2392448"/>
            <a:ext cx="8505572" cy="634062"/>
            <a:chOff x="0" y="0"/>
            <a:chExt cx="11340762" cy="845416"/>
          </a:xfrm>
        </p:grpSpPr>
        <p:grpSp>
          <p:nvGrpSpPr>
            <p:cNvPr name="Group 3" id="3"/>
            <p:cNvGrpSpPr/>
            <p:nvPr/>
          </p:nvGrpSpPr>
          <p:grpSpPr>
            <a:xfrm rot="0">
              <a:off x="0" y="0"/>
              <a:ext cx="11340762" cy="845416"/>
              <a:chOff x="0" y="0"/>
              <a:chExt cx="3320324" cy="247519"/>
            </a:xfrm>
          </p:grpSpPr>
          <p:sp>
            <p:nvSpPr>
              <p:cNvPr name="Freeform 4" id="4"/>
              <p:cNvSpPr/>
              <p:nvPr/>
            </p:nvSpPr>
            <p:spPr>
              <a:xfrm flipH="false" flipV="false" rot="0">
                <a:off x="0" y="0"/>
                <a:ext cx="3320324" cy="247519"/>
              </a:xfrm>
              <a:custGeom>
                <a:avLst/>
                <a:gdLst/>
                <a:ahLst/>
                <a:cxnLst/>
                <a:rect r="r" b="b" t="t" l="l"/>
                <a:pathLst>
                  <a:path h="247519" w="3320324">
                    <a:moveTo>
                      <a:pt x="91022" y="0"/>
                    </a:moveTo>
                    <a:lnTo>
                      <a:pt x="3229302" y="0"/>
                    </a:lnTo>
                    <a:cubicBezTo>
                      <a:pt x="3253443" y="0"/>
                      <a:pt x="3276595" y="9590"/>
                      <a:pt x="3293664" y="26660"/>
                    </a:cubicBezTo>
                    <a:cubicBezTo>
                      <a:pt x="3310734" y="43730"/>
                      <a:pt x="3320324" y="66881"/>
                      <a:pt x="3320324" y="91022"/>
                    </a:cubicBezTo>
                    <a:lnTo>
                      <a:pt x="3320324" y="156497"/>
                    </a:lnTo>
                    <a:cubicBezTo>
                      <a:pt x="3320324" y="206767"/>
                      <a:pt x="3279572" y="247519"/>
                      <a:pt x="3229302" y="247519"/>
                    </a:cubicBezTo>
                    <a:lnTo>
                      <a:pt x="91022" y="247519"/>
                    </a:lnTo>
                    <a:cubicBezTo>
                      <a:pt x="40752" y="247519"/>
                      <a:pt x="0" y="206767"/>
                      <a:pt x="0" y="156497"/>
                    </a:cubicBezTo>
                    <a:lnTo>
                      <a:pt x="0" y="91022"/>
                    </a:lnTo>
                    <a:cubicBezTo>
                      <a:pt x="0" y="40752"/>
                      <a:pt x="40752" y="0"/>
                      <a:pt x="91022" y="0"/>
                    </a:cubicBezTo>
                    <a:close/>
                  </a:path>
                </a:pathLst>
              </a:custGeom>
              <a:solidFill>
                <a:srgbClr val="ED2831"/>
              </a:solidFill>
            </p:spPr>
          </p:sp>
          <p:sp>
            <p:nvSpPr>
              <p:cNvPr name="TextBox 5" id="5"/>
              <p:cNvSpPr txBox="true"/>
              <p:nvPr/>
            </p:nvSpPr>
            <p:spPr>
              <a:xfrm>
                <a:off x="0" y="-219075"/>
                <a:ext cx="3320324" cy="466594"/>
              </a:xfrm>
              <a:prstGeom prst="rect">
                <a:avLst/>
              </a:prstGeom>
            </p:spPr>
            <p:txBody>
              <a:bodyPr anchor="ctr" rtlCol="false" tIns="50800" lIns="50800" bIns="50800" rIns="50800"/>
              <a:lstStyle/>
              <a:p>
                <a:pPr algn="ctr">
                  <a:lnSpc>
                    <a:spcPts val="5000"/>
                  </a:lnSpc>
                </a:pPr>
              </a:p>
            </p:txBody>
          </p:sp>
        </p:grpSp>
        <p:sp>
          <p:nvSpPr>
            <p:cNvPr name="TextBox 6" id="6"/>
            <p:cNvSpPr txBox="true"/>
            <p:nvPr/>
          </p:nvSpPr>
          <p:spPr>
            <a:xfrm rot="0">
              <a:off x="922860" y="7602"/>
              <a:ext cx="9495043" cy="639711"/>
            </a:xfrm>
            <a:prstGeom prst="rect">
              <a:avLst/>
            </a:prstGeom>
          </p:spPr>
          <p:txBody>
            <a:bodyPr anchor="t" rtlCol="false" tIns="0" lIns="0" bIns="0" rIns="0">
              <a:spAutoFit/>
            </a:bodyPr>
            <a:lstStyle/>
            <a:p>
              <a:pPr algn="ctr">
                <a:lnSpc>
                  <a:spcPts val="4430"/>
                </a:lnSpc>
                <a:spcBef>
                  <a:spcPct val="0"/>
                </a:spcBef>
              </a:pPr>
              <a:r>
                <a:rPr lang="en-US" b="true" sz="2215">
                  <a:solidFill>
                    <a:srgbClr val="FFFFFF"/>
                  </a:solidFill>
                  <a:latin typeface="Poppins Bold"/>
                  <a:ea typeface="Poppins Bold"/>
                  <a:cs typeface="Poppins Bold"/>
                  <a:sym typeface="Poppins Bold"/>
                </a:rPr>
                <a:t>ETL Design</a:t>
              </a:r>
            </a:p>
          </p:txBody>
        </p:sp>
      </p:grpSp>
      <p:sp>
        <p:nvSpPr>
          <p:cNvPr name="Freeform 7" id="7"/>
          <p:cNvSpPr/>
          <p:nvPr/>
        </p:nvSpPr>
        <p:spPr>
          <a:xfrm flipH="false" flipV="false" rot="0">
            <a:off x="2457960" y="3622426"/>
            <a:ext cx="13372080" cy="3042148"/>
          </a:xfrm>
          <a:custGeom>
            <a:avLst/>
            <a:gdLst/>
            <a:ahLst/>
            <a:cxnLst/>
            <a:rect r="r" b="b" t="t" l="l"/>
            <a:pathLst>
              <a:path h="3042148" w="13372080">
                <a:moveTo>
                  <a:pt x="0" y="0"/>
                </a:moveTo>
                <a:lnTo>
                  <a:pt x="13372080" y="0"/>
                </a:lnTo>
                <a:lnTo>
                  <a:pt x="13372080" y="3042148"/>
                </a:lnTo>
                <a:lnTo>
                  <a:pt x="0" y="3042148"/>
                </a:lnTo>
                <a:lnTo>
                  <a:pt x="0" y="0"/>
                </a:lnTo>
                <a:close/>
              </a:path>
            </a:pathLst>
          </a:custGeom>
          <a:blipFill>
            <a:blip r:embed="rId2"/>
            <a:stretch>
              <a:fillRect l="0" t="0" r="0" b="0"/>
            </a:stretch>
          </a:blipFill>
        </p:spPr>
      </p:sp>
      <p:sp>
        <p:nvSpPr>
          <p:cNvPr name="TextBox 8" id="8"/>
          <p:cNvSpPr txBox="true"/>
          <p:nvPr/>
        </p:nvSpPr>
        <p:spPr>
          <a:xfrm rot="0">
            <a:off x="3740442" y="838200"/>
            <a:ext cx="10807115" cy="1177925"/>
          </a:xfrm>
          <a:prstGeom prst="rect">
            <a:avLst/>
          </a:prstGeom>
        </p:spPr>
        <p:txBody>
          <a:bodyPr anchor="t" rtlCol="false" tIns="0" lIns="0" bIns="0" rIns="0">
            <a:spAutoFit/>
          </a:bodyPr>
          <a:lstStyle/>
          <a:p>
            <a:pPr algn="ctr">
              <a:lnSpc>
                <a:spcPts val="9100"/>
              </a:lnSpc>
            </a:pPr>
            <a:r>
              <a:rPr lang="en-US" b="true" sz="6500">
                <a:solidFill>
                  <a:srgbClr val="ED2831"/>
                </a:solidFill>
                <a:latin typeface="Poppins Bold"/>
                <a:ea typeface="Poppins Bold"/>
                <a:cs typeface="Poppins Bold"/>
                <a:sym typeface="Poppins Bold"/>
              </a:rPr>
              <a:t>Design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749688" y="2426393"/>
            <a:ext cx="11301259" cy="6356958"/>
          </a:xfrm>
          <a:custGeom>
            <a:avLst/>
            <a:gdLst/>
            <a:ahLst/>
            <a:cxnLst/>
            <a:rect r="r" b="b" t="t" l="l"/>
            <a:pathLst>
              <a:path h="6356958" w="11301259">
                <a:moveTo>
                  <a:pt x="0" y="0"/>
                </a:moveTo>
                <a:lnTo>
                  <a:pt x="11301259" y="0"/>
                </a:lnTo>
                <a:lnTo>
                  <a:pt x="11301259" y="6356958"/>
                </a:lnTo>
                <a:lnTo>
                  <a:pt x="0" y="6356958"/>
                </a:lnTo>
                <a:lnTo>
                  <a:pt x="0" y="0"/>
                </a:lnTo>
                <a:close/>
              </a:path>
            </a:pathLst>
          </a:custGeom>
          <a:blipFill>
            <a:blip r:embed="rId2"/>
            <a:stretch>
              <a:fillRect l="0" t="0" r="0" b="0"/>
            </a:stretch>
          </a:blipFill>
        </p:spPr>
      </p:sp>
      <p:sp>
        <p:nvSpPr>
          <p:cNvPr name="TextBox 3" id="3"/>
          <p:cNvSpPr txBox="true"/>
          <p:nvPr/>
        </p:nvSpPr>
        <p:spPr>
          <a:xfrm rot="0">
            <a:off x="5278847" y="466725"/>
            <a:ext cx="7730306" cy="1549400"/>
          </a:xfrm>
          <a:prstGeom prst="rect">
            <a:avLst/>
          </a:prstGeom>
        </p:spPr>
        <p:txBody>
          <a:bodyPr anchor="t" rtlCol="false" tIns="0" lIns="0" bIns="0" rIns="0">
            <a:spAutoFit/>
          </a:bodyPr>
          <a:lstStyle/>
          <a:p>
            <a:pPr algn="ctr">
              <a:lnSpc>
                <a:spcPts val="13000"/>
              </a:lnSpc>
              <a:spcBef>
                <a:spcPct val="0"/>
              </a:spcBef>
            </a:pPr>
            <a:r>
              <a:rPr lang="en-US" b="true" sz="6500">
                <a:solidFill>
                  <a:srgbClr val="ED2831"/>
                </a:solidFill>
                <a:latin typeface="Poppins Bold"/>
                <a:ea typeface="Poppins Bold"/>
                <a:cs typeface="Poppins Bold"/>
                <a:sym typeface="Poppins Bold"/>
              </a:rPr>
              <a:t>Construction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2400320"/>
            <a:ext cx="8115300" cy="6345595"/>
          </a:xfrm>
          <a:custGeom>
            <a:avLst/>
            <a:gdLst/>
            <a:ahLst/>
            <a:cxnLst/>
            <a:rect r="r" b="b" t="t" l="l"/>
            <a:pathLst>
              <a:path h="6345595" w="8115300">
                <a:moveTo>
                  <a:pt x="0" y="0"/>
                </a:moveTo>
                <a:lnTo>
                  <a:pt x="8115300" y="0"/>
                </a:lnTo>
                <a:lnTo>
                  <a:pt x="8115300" y="6345595"/>
                </a:lnTo>
                <a:lnTo>
                  <a:pt x="0" y="6345595"/>
                </a:lnTo>
                <a:lnTo>
                  <a:pt x="0" y="0"/>
                </a:lnTo>
                <a:close/>
              </a:path>
            </a:pathLst>
          </a:custGeom>
          <a:blipFill>
            <a:blip r:embed="rId2"/>
            <a:stretch>
              <a:fillRect l="0" t="0" r="-20528" b="0"/>
            </a:stretch>
          </a:blipFill>
        </p:spPr>
      </p:sp>
      <p:sp>
        <p:nvSpPr>
          <p:cNvPr name="Freeform 3" id="3"/>
          <p:cNvSpPr/>
          <p:nvPr/>
        </p:nvSpPr>
        <p:spPr>
          <a:xfrm flipH="false" flipV="false" rot="0">
            <a:off x="13431679" y="1953548"/>
            <a:ext cx="3827621" cy="4029666"/>
          </a:xfrm>
          <a:custGeom>
            <a:avLst/>
            <a:gdLst/>
            <a:ahLst/>
            <a:cxnLst/>
            <a:rect r="r" b="b" t="t" l="l"/>
            <a:pathLst>
              <a:path h="4029666" w="3827621">
                <a:moveTo>
                  <a:pt x="0" y="0"/>
                </a:moveTo>
                <a:lnTo>
                  <a:pt x="3827621" y="0"/>
                </a:lnTo>
                <a:lnTo>
                  <a:pt x="3827621" y="4029666"/>
                </a:lnTo>
                <a:lnTo>
                  <a:pt x="0" y="4029666"/>
                </a:lnTo>
                <a:lnTo>
                  <a:pt x="0" y="0"/>
                </a:lnTo>
                <a:close/>
              </a:path>
            </a:pathLst>
          </a:custGeom>
          <a:blipFill>
            <a:blip r:embed="rId3"/>
            <a:stretch>
              <a:fillRect l="0" t="0" r="0" b="0"/>
            </a:stretch>
          </a:blipFill>
        </p:spPr>
      </p:sp>
      <p:sp>
        <p:nvSpPr>
          <p:cNvPr name="Freeform 4" id="4"/>
          <p:cNvSpPr/>
          <p:nvPr/>
        </p:nvSpPr>
        <p:spPr>
          <a:xfrm flipH="false" flipV="false" rot="0">
            <a:off x="9966458" y="5983214"/>
            <a:ext cx="7292842" cy="2762700"/>
          </a:xfrm>
          <a:custGeom>
            <a:avLst/>
            <a:gdLst/>
            <a:ahLst/>
            <a:cxnLst/>
            <a:rect r="r" b="b" t="t" l="l"/>
            <a:pathLst>
              <a:path h="2762700" w="7292842">
                <a:moveTo>
                  <a:pt x="0" y="0"/>
                </a:moveTo>
                <a:lnTo>
                  <a:pt x="7292842" y="0"/>
                </a:lnTo>
                <a:lnTo>
                  <a:pt x="7292842" y="2762701"/>
                </a:lnTo>
                <a:lnTo>
                  <a:pt x="0" y="2762701"/>
                </a:lnTo>
                <a:lnTo>
                  <a:pt x="0" y="0"/>
                </a:lnTo>
                <a:close/>
              </a:path>
            </a:pathLst>
          </a:custGeom>
          <a:blipFill>
            <a:blip r:embed="rId4"/>
            <a:stretch>
              <a:fillRect l="0" t="0" r="0" b="0"/>
            </a:stretch>
          </a:blipFill>
        </p:spPr>
      </p:sp>
      <p:sp>
        <p:nvSpPr>
          <p:cNvPr name="TextBox 5" id="5"/>
          <p:cNvSpPr txBox="true"/>
          <p:nvPr/>
        </p:nvSpPr>
        <p:spPr>
          <a:xfrm rot="0">
            <a:off x="5278847" y="466725"/>
            <a:ext cx="7730306" cy="1549400"/>
          </a:xfrm>
          <a:prstGeom prst="rect">
            <a:avLst/>
          </a:prstGeom>
        </p:spPr>
        <p:txBody>
          <a:bodyPr anchor="t" rtlCol="false" tIns="0" lIns="0" bIns="0" rIns="0">
            <a:spAutoFit/>
          </a:bodyPr>
          <a:lstStyle/>
          <a:p>
            <a:pPr algn="ctr">
              <a:lnSpc>
                <a:spcPts val="13000"/>
              </a:lnSpc>
              <a:spcBef>
                <a:spcPct val="0"/>
              </a:spcBef>
            </a:pPr>
            <a:r>
              <a:rPr lang="en-US" b="true" sz="6500">
                <a:solidFill>
                  <a:srgbClr val="ED2831"/>
                </a:solidFill>
                <a:latin typeface="Poppins Bold"/>
                <a:ea typeface="Poppins Bold"/>
                <a:cs typeface="Poppins Bold"/>
                <a:sym typeface="Poppins Bold"/>
              </a:rPr>
              <a:t>Construction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493371" y="2353502"/>
            <a:ext cx="11301259" cy="5579997"/>
          </a:xfrm>
          <a:custGeom>
            <a:avLst/>
            <a:gdLst/>
            <a:ahLst/>
            <a:cxnLst/>
            <a:rect r="r" b="b" t="t" l="l"/>
            <a:pathLst>
              <a:path h="5579997" w="11301259">
                <a:moveTo>
                  <a:pt x="0" y="0"/>
                </a:moveTo>
                <a:lnTo>
                  <a:pt x="11301258" y="0"/>
                </a:lnTo>
                <a:lnTo>
                  <a:pt x="11301258" y="5579996"/>
                </a:lnTo>
                <a:lnTo>
                  <a:pt x="0" y="5579996"/>
                </a:lnTo>
                <a:lnTo>
                  <a:pt x="0" y="0"/>
                </a:lnTo>
                <a:close/>
              </a:path>
            </a:pathLst>
          </a:custGeom>
          <a:blipFill>
            <a:blip r:embed="rId2"/>
            <a:stretch>
              <a:fillRect l="0" t="0" r="0" b="0"/>
            </a:stretch>
          </a:blipFill>
        </p:spPr>
      </p:sp>
      <p:sp>
        <p:nvSpPr>
          <p:cNvPr name="TextBox 3" id="3"/>
          <p:cNvSpPr txBox="true"/>
          <p:nvPr/>
        </p:nvSpPr>
        <p:spPr>
          <a:xfrm rot="0">
            <a:off x="5278847" y="466725"/>
            <a:ext cx="7730306" cy="1549400"/>
          </a:xfrm>
          <a:prstGeom prst="rect">
            <a:avLst/>
          </a:prstGeom>
        </p:spPr>
        <p:txBody>
          <a:bodyPr anchor="t" rtlCol="false" tIns="0" lIns="0" bIns="0" rIns="0">
            <a:spAutoFit/>
          </a:bodyPr>
          <a:lstStyle/>
          <a:p>
            <a:pPr algn="ctr">
              <a:lnSpc>
                <a:spcPts val="13000"/>
              </a:lnSpc>
              <a:spcBef>
                <a:spcPct val="0"/>
              </a:spcBef>
            </a:pPr>
            <a:r>
              <a:rPr lang="en-US" b="true" sz="6500">
                <a:solidFill>
                  <a:srgbClr val="ED2831"/>
                </a:solidFill>
                <a:latin typeface="Poppins Bold"/>
                <a:ea typeface="Poppins Bold"/>
                <a:cs typeface="Poppins Bold"/>
                <a:sym typeface="Poppins Bold"/>
              </a:rPr>
              <a:t>Construction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16828" y="2341544"/>
            <a:ext cx="12254343" cy="6916756"/>
          </a:xfrm>
          <a:custGeom>
            <a:avLst/>
            <a:gdLst/>
            <a:ahLst/>
            <a:cxnLst/>
            <a:rect r="r" b="b" t="t" l="l"/>
            <a:pathLst>
              <a:path h="6916756" w="12254343">
                <a:moveTo>
                  <a:pt x="0" y="0"/>
                </a:moveTo>
                <a:lnTo>
                  <a:pt x="12254344" y="0"/>
                </a:lnTo>
                <a:lnTo>
                  <a:pt x="12254344" y="6916756"/>
                </a:lnTo>
                <a:lnTo>
                  <a:pt x="0" y="6916756"/>
                </a:lnTo>
                <a:lnTo>
                  <a:pt x="0" y="0"/>
                </a:lnTo>
                <a:close/>
              </a:path>
            </a:pathLst>
          </a:custGeom>
          <a:blipFill>
            <a:blip r:embed="rId2"/>
            <a:stretch>
              <a:fillRect l="0" t="0" r="0" b="0"/>
            </a:stretch>
          </a:blipFill>
        </p:spPr>
      </p:sp>
      <p:sp>
        <p:nvSpPr>
          <p:cNvPr name="TextBox 3" id="3"/>
          <p:cNvSpPr txBox="true"/>
          <p:nvPr/>
        </p:nvSpPr>
        <p:spPr>
          <a:xfrm rot="0">
            <a:off x="5278847" y="466725"/>
            <a:ext cx="7730306" cy="1549400"/>
          </a:xfrm>
          <a:prstGeom prst="rect">
            <a:avLst/>
          </a:prstGeom>
        </p:spPr>
        <p:txBody>
          <a:bodyPr anchor="t" rtlCol="false" tIns="0" lIns="0" bIns="0" rIns="0">
            <a:spAutoFit/>
          </a:bodyPr>
          <a:lstStyle/>
          <a:p>
            <a:pPr algn="ctr">
              <a:lnSpc>
                <a:spcPts val="13000"/>
              </a:lnSpc>
              <a:spcBef>
                <a:spcPct val="0"/>
              </a:spcBef>
            </a:pPr>
            <a:r>
              <a:rPr lang="en-US" b="true" sz="6500">
                <a:solidFill>
                  <a:srgbClr val="ED2831"/>
                </a:solidFill>
                <a:latin typeface="Poppins Bold"/>
                <a:ea typeface="Poppins Bold"/>
                <a:cs typeface="Poppins Bold"/>
                <a:sym typeface="Poppins Bold"/>
              </a:rPr>
              <a:t>Construction</a:t>
            </a:r>
          </a:p>
        </p:txBody>
      </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063516" y="903151"/>
            <a:ext cx="10160968" cy="1549400"/>
          </a:xfrm>
          <a:prstGeom prst="rect">
            <a:avLst/>
          </a:prstGeom>
        </p:spPr>
        <p:txBody>
          <a:bodyPr anchor="t" rtlCol="false" tIns="0" lIns="0" bIns="0" rIns="0">
            <a:spAutoFit/>
          </a:bodyPr>
          <a:lstStyle/>
          <a:p>
            <a:pPr algn="ctr">
              <a:lnSpc>
                <a:spcPts val="13000"/>
              </a:lnSpc>
              <a:spcBef>
                <a:spcPct val="0"/>
              </a:spcBef>
            </a:pPr>
            <a:r>
              <a:rPr lang="en-US" b="true" sz="6500">
                <a:solidFill>
                  <a:srgbClr val="ED2831"/>
                </a:solidFill>
                <a:latin typeface="Poppins Bold"/>
                <a:ea typeface="Poppins Bold"/>
                <a:cs typeface="Poppins Bold"/>
                <a:sym typeface="Poppins Bold"/>
              </a:rPr>
              <a:t>Deployment</a:t>
            </a:r>
          </a:p>
        </p:txBody>
      </p:sp>
      <p:sp>
        <p:nvSpPr>
          <p:cNvPr name="TextBox 3" id="3"/>
          <p:cNvSpPr txBox="true"/>
          <p:nvPr/>
        </p:nvSpPr>
        <p:spPr>
          <a:xfrm rot="0">
            <a:off x="1849831" y="3486393"/>
            <a:ext cx="14588337" cy="3917950"/>
          </a:xfrm>
          <a:prstGeom prst="rect">
            <a:avLst/>
          </a:prstGeom>
        </p:spPr>
        <p:txBody>
          <a:bodyPr anchor="t" rtlCol="false" tIns="0" lIns="0" bIns="0" rIns="0">
            <a:spAutoFit/>
          </a:bodyPr>
          <a:lstStyle/>
          <a:p>
            <a:pPr algn="ctr">
              <a:lnSpc>
                <a:spcPts val="3499"/>
              </a:lnSpc>
            </a:pPr>
            <a:r>
              <a:rPr lang="en-US" sz="2499">
                <a:solidFill>
                  <a:srgbClr val="000000"/>
                </a:solidFill>
                <a:latin typeface="Inter"/>
                <a:ea typeface="Inter"/>
                <a:cs typeface="Inter"/>
                <a:sym typeface="Inter"/>
              </a:rPr>
              <a:t>Pada tahap ini, deployment dilakukan untuk memastikan bahwa sistem Business Intelligence telah siap digunakan dalam lingkungan produksi. Hal utama yang diperhatikan adalah memastikan bahwa pengolahan data berjalan dengan baik, proses ETL (Extract, Transform, Load) berfungsi tanpa hambatan, dan data yang disajikan telah terstruktur dengan benar. Dashboard harus ditampilkan dengan baik, interaktif, serta mudah dipahami oleh pengguna. Selain itu, integrasi antara data dan dashboard harus berjalan lancar sehingga semua informasi yang diperlukan dapat diakses secara real-time. Terakhir, sistem yang diterapkan harus sepenuhnya sesuai dengan kebutuhan pengguna, baik dari segi fitur, visualisasi, maupun kemudahan penggunaan, untuk mendukung pengambilan keputusan strategis secara efektif.</a:t>
            </a:r>
          </a:p>
        </p:txBody>
      </p:sp>
      <p:grpSp>
        <p:nvGrpSpPr>
          <p:cNvPr name="Group 4" id="4"/>
          <p:cNvGrpSpPr/>
          <p:nvPr/>
        </p:nvGrpSpPr>
        <p:grpSpPr>
          <a:xfrm rot="0">
            <a:off x="0" y="8924555"/>
            <a:ext cx="18288000" cy="4844158"/>
            <a:chOff x="0" y="0"/>
            <a:chExt cx="4816593" cy="1275828"/>
          </a:xfrm>
        </p:grpSpPr>
        <p:sp>
          <p:nvSpPr>
            <p:cNvPr name="Freeform 5" id="5"/>
            <p:cNvSpPr/>
            <p:nvPr/>
          </p:nvSpPr>
          <p:spPr>
            <a:xfrm flipH="false" flipV="false" rot="0">
              <a:off x="0" y="0"/>
              <a:ext cx="4816592" cy="1275828"/>
            </a:xfrm>
            <a:custGeom>
              <a:avLst/>
              <a:gdLst/>
              <a:ahLst/>
              <a:cxnLst/>
              <a:rect r="r" b="b" t="t" l="l"/>
              <a:pathLst>
                <a:path h="1275828" w="4816592">
                  <a:moveTo>
                    <a:pt x="0" y="0"/>
                  </a:moveTo>
                  <a:lnTo>
                    <a:pt x="4816592" y="0"/>
                  </a:lnTo>
                  <a:lnTo>
                    <a:pt x="4816592" y="1275828"/>
                  </a:lnTo>
                  <a:lnTo>
                    <a:pt x="0" y="1275828"/>
                  </a:lnTo>
                  <a:close/>
                </a:path>
              </a:pathLst>
            </a:custGeom>
            <a:solidFill>
              <a:srgbClr val="ED2831"/>
            </a:solidFill>
          </p:spPr>
        </p:sp>
        <p:sp>
          <p:nvSpPr>
            <p:cNvPr name="TextBox 6" id="6"/>
            <p:cNvSpPr txBox="true"/>
            <p:nvPr/>
          </p:nvSpPr>
          <p:spPr>
            <a:xfrm>
              <a:off x="0" y="-219075"/>
              <a:ext cx="4816593" cy="1494903"/>
            </a:xfrm>
            <a:prstGeom prst="rect">
              <a:avLst/>
            </a:prstGeom>
          </p:spPr>
          <p:txBody>
            <a:bodyPr anchor="ctr" rtlCol="false" tIns="50800" lIns="50800" bIns="50800" rIns="50800"/>
            <a:lstStyle/>
            <a:p>
              <a:pPr algn="ctr">
                <a:lnSpc>
                  <a:spcPts val="5000"/>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497926" y="0"/>
            <a:ext cx="3790074" cy="10287000"/>
            <a:chOff x="0" y="0"/>
            <a:chExt cx="998209" cy="2709333"/>
          </a:xfrm>
        </p:grpSpPr>
        <p:sp>
          <p:nvSpPr>
            <p:cNvPr name="Freeform 3" id="3"/>
            <p:cNvSpPr/>
            <p:nvPr/>
          </p:nvSpPr>
          <p:spPr>
            <a:xfrm flipH="false" flipV="false" rot="0">
              <a:off x="0" y="0"/>
              <a:ext cx="998209" cy="2709333"/>
            </a:xfrm>
            <a:custGeom>
              <a:avLst/>
              <a:gdLst/>
              <a:ahLst/>
              <a:cxnLst/>
              <a:rect r="r" b="b" t="t" l="l"/>
              <a:pathLst>
                <a:path h="2709333" w="998209">
                  <a:moveTo>
                    <a:pt x="0" y="0"/>
                  </a:moveTo>
                  <a:lnTo>
                    <a:pt x="998209" y="0"/>
                  </a:lnTo>
                  <a:lnTo>
                    <a:pt x="998209" y="2709333"/>
                  </a:lnTo>
                  <a:lnTo>
                    <a:pt x="0" y="2709333"/>
                  </a:lnTo>
                  <a:close/>
                </a:path>
              </a:pathLst>
            </a:custGeom>
            <a:solidFill>
              <a:srgbClr val="ED2831"/>
            </a:solidFill>
          </p:spPr>
        </p:sp>
        <p:sp>
          <p:nvSpPr>
            <p:cNvPr name="TextBox 4" id="4"/>
            <p:cNvSpPr txBox="true"/>
            <p:nvPr/>
          </p:nvSpPr>
          <p:spPr>
            <a:xfrm>
              <a:off x="0" y="-219075"/>
              <a:ext cx="998209" cy="2928408"/>
            </a:xfrm>
            <a:prstGeom prst="rect">
              <a:avLst/>
            </a:prstGeom>
          </p:spPr>
          <p:txBody>
            <a:bodyPr anchor="ctr" rtlCol="false" tIns="50800" lIns="50800" bIns="50800" rIns="50800"/>
            <a:lstStyle/>
            <a:p>
              <a:pPr algn="ctr">
                <a:lnSpc>
                  <a:spcPts val="5000"/>
                </a:lnSpc>
              </a:pPr>
            </a:p>
          </p:txBody>
        </p:sp>
      </p:grpSp>
      <p:grpSp>
        <p:nvGrpSpPr>
          <p:cNvPr name="Group 5" id="5"/>
          <p:cNvGrpSpPr/>
          <p:nvPr/>
        </p:nvGrpSpPr>
        <p:grpSpPr>
          <a:xfrm rot="0">
            <a:off x="8727742" y="0"/>
            <a:ext cx="10566691" cy="10287000"/>
            <a:chOff x="0" y="0"/>
            <a:chExt cx="626174" cy="609600"/>
          </a:xfrm>
        </p:grpSpPr>
        <p:sp>
          <p:nvSpPr>
            <p:cNvPr name="Freeform 6" id="6"/>
            <p:cNvSpPr/>
            <p:nvPr/>
          </p:nvSpPr>
          <p:spPr>
            <a:xfrm flipH="false" flipV="false" rot="0">
              <a:off x="0" y="0"/>
              <a:ext cx="626174" cy="609600"/>
            </a:xfrm>
            <a:custGeom>
              <a:avLst/>
              <a:gdLst/>
              <a:ahLst/>
              <a:cxnLst/>
              <a:rect r="r" b="b" t="t" l="l"/>
              <a:pathLst>
                <a:path h="609600" w="626174">
                  <a:moveTo>
                    <a:pt x="203200" y="0"/>
                  </a:moveTo>
                  <a:lnTo>
                    <a:pt x="626174" y="0"/>
                  </a:lnTo>
                  <a:lnTo>
                    <a:pt x="422974" y="609600"/>
                  </a:lnTo>
                  <a:lnTo>
                    <a:pt x="0" y="609600"/>
                  </a:lnTo>
                  <a:lnTo>
                    <a:pt x="203200" y="0"/>
                  </a:lnTo>
                  <a:close/>
                </a:path>
              </a:pathLst>
            </a:custGeom>
            <a:blipFill>
              <a:blip r:embed="rId2"/>
              <a:stretch>
                <a:fillRect l="-12311" t="0" r="-33717" b="0"/>
              </a:stretch>
            </a:blipFill>
          </p:spPr>
        </p:sp>
      </p:grpSp>
      <p:sp>
        <p:nvSpPr>
          <p:cNvPr name="TextBox 7" id="7"/>
          <p:cNvSpPr txBox="true"/>
          <p:nvPr/>
        </p:nvSpPr>
        <p:spPr>
          <a:xfrm rot="0">
            <a:off x="1028700" y="1556610"/>
            <a:ext cx="6530530" cy="1539876"/>
          </a:xfrm>
          <a:prstGeom prst="rect">
            <a:avLst/>
          </a:prstGeom>
        </p:spPr>
        <p:txBody>
          <a:bodyPr anchor="t" rtlCol="false" tIns="0" lIns="0" bIns="0" rIns="0">
            <a:spAutoFit/>
          </a:bodyPr>
          <a:lstStyle/>
          <a:p>
            <a:pPr algn="l">
              <a:lnSpc>
                <a:spcPts val="12999"/>
              </a:lnSpc>
              <a:spcBef>
                <a:spcPct val="0"/>
              </a:spcBef>
            </a:pPr>
            <a:r>
              <a:rPr lang="en-US" b="true" sz="6499">
                <a:solidFill>
                  <a:srgbClr val="ED2831"/>
                </a:solidFill>
                <a:latin typeface="Poppins Bold"/>
                <a:ea typeface="Poppins Bold"/>
                <a:cs typeface="Poppins Bold"/>
                <a:sym typeface="Poppins Bold"/>
              </a:rPr>
              <a:t>Kesimpulan</a:t>
            </a:r>
          </a:p>
        </p:txBody>
      </p:sp>
      <p:grpSp>
        <p:nvGrpSpPr>
          <p:cNvPr name="Group 8" id="8"/>
          <p:cNvGrpSpPr/>
          <p:nvPr/>
        </p:nvGrpSpPr>
        <p:grpSpPr>
          <a:xfrm rot="0">
            <a:off x="-2161866" y="-2161866"/>
            <a:ext cx="4323732" cy="4323732"/>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2831"/>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3371959"/>
            <a:ext cx="7699042" cy="4794250"/>
          </a:xfrm>
          <a:prstGeom prst="rect">
            <a:avLst/>
          </a:prstGeom>
        </p:spPr>
        <p:txBody>
          <a:bodyPr anchor="t" rtlCol="false" tIns="0" lIns="0" bIns="0" rIns="0">
            <a:spAutoFit/>
          </a:bodyPr>
          <a:lstStyle/>
          <a:p>
            <a:pPr algn="just">
              <a:lnSpc>
                <a:spcPts val="3499"/>
              </a:lnSpc>
            </a:pPr>
            <a:r>
              <a:rPr lang="en-US" sz="2499">
                <a:solidFill>
                  <a:srgbClr val="000000"/>
                </a:solidFill>
                <a:latin typeface="Inter"/>
                <a:ea typeface="Inter"/>
                <a:cs typeface="Inter"/>
                <a:sym typeface="Inter"/>
              </a:rPr>
              <a:t>Kesimpulan dari proyek ini adalah bahwa implementasi sistem Business Intelligence berhasil membantu Travelio mengintegrasikan data dari berbagai sumber, menyediakan analisis visual dan prediksi berbasis data historis, serta mendukung pengambilan keputusan strategis yang lebih cepat dan akurat. Dengan sistem ini, Travelio dapat meningkatkan efisiensi operasional, memahami tren pasar dan preferensi pelanggan, serta mempertahankan keunggulan kompetitif di industri penyewaan properti.</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ED2831"/>
        </a:solidFill>
      </p:bgPr>
    </p:bg>
    <p:spTree>
      <p:nvGrpSpPr>
        <p:cNvPr id="1" name=""/>
        <p:cNvGrpSpPr/>
        <p:nvPr/>
      </p:nvGrpSpPr>
      <p:grpSpPr>
        <a:xfrm>
          <a:off x="0" y="0"/>
          <a:ext cx="0" cy="0"/>
          <a:chOff x="0" y="0"/>
          <a:chExt cx="0" cy="0"/>
        </a:xfrm>
      </p:grpSpPr>
      <p:grpSp>
        <p:nvGrpSpPr>
          <p:cNvPr name="Group 2" id="2"/>
          <p:cNvGrpSpPr/>
          <p:nvPr/>
        </p:nvGrpSpPr>
        <p:grpSpPr>
          <a:xfrm rot="0">
            <a:off x="-2381052" y="-1526381"/>
            <a:ext cx="12872075" cy="13339762"/>
            <a:chOff x="0" y="0"/>
            <a:chExt cx="840077" cy="870600"/>
          </a:xfrm>
        </p:grpSpPr>
        <p:sp>
          <p:nvSpPr>
            <p:cNvPr name="Freeform 3" id="3"/>
            <p:cNvSpPr/>
            <p:nvPr/>
          </p:nvSpPr>
          <p:spPr>
            <a:xfrm flipH="false" flipV="false" rot="0">
              <a:off x="0" y="0"/>
              <a:ext cx="840078" cy="870600"/>
            </a:xfrm>
            <a:custGeom>
              <a:avLst/>
              <a:gdLst/>
              <a:ahLst/>
              <a:cxnLst/>
              <a:rect r="r" b="b" t="t" l="l"/>
              <a:pathLst>
                <a:path h="870600" w="840078">
                  <a:moveTo>
                    <a:pt x="420039" y="0"/>
                  </a:moveTo>
                  <a:cubicBezTo>
                    <a:pt x="188058" y="0"/>
                    <a:pt x="0" y="194891"/>
                    <a:pt x="0" y="435300"/>
                  </a:cubicBezTo>
                  <a:cubicBezTo>
                    <a:pt x="0" y="675710"/>
                    <a:pt x="188058" y="870600"/>
                    <a:pt x="420039" y="870600"/>
                  </a:cubicBezTo>
                  <a:cubicBezTo>
                    <a:pt x="652020" y="870600"/>
                    <a:pt x="840078" y="675710"/>
                    <a:pt x="840078" y="435300"/>
                  </a:cubicBezTo>
                  <a:cubicBezTo>
                    <a:pt x="840078" y="194891"/>
                    <a:pt x="652020" y="0"/>
                    <a:pt x="420039" y="0"/>
                  </a:cubicBezTo>
                  <a:close/>
                </a:path>
              </a:pathLst>
            </a:custGeom>
            <a:blipFill>
              <a:blip r:embed="rId2"/>
              <a:stretch>
                <a:fillRect l="-36629" t="0" r="-47349" b="0"/>
              </a:stretch>
            </a:blipFill>
          </p:spPr>
        </p:sp>
      </p:grpSp>
      <p:sp>
        <p:nvSpPr>
          <p:cNvPr name="TextBox 4" id="4"/>
          <p:cNvSpPr txBox="true"/>
          <p:nvPr/>
        </p:nvSpPr>
        <p:spPr>
          <a:xfrm rot="0">
            <a:off x="9739498" y="3774468"/>
            <a:ext cx="7531344" cy="1369032"/>
          </a:xfrm>
          <a:prstGeom prst="rect">
            <a:avLst/>
          </a:prstGeom>
        </p:spPr>
        <p:txBody>
          <a:bodyPr anchor="t" rtlCol="false" tIns="0" lIns="0" bIns="0" rIns="0">
            <a:spAutoFit/>
          </a:bodyPr>
          <a:lstStyle/>
          <a:p>
            <a:pPr algn="r">
              <a:lnSpc>
                <a:spcPts val="10641"/>
              </a:lnSpc>
              <a:spcBef>
                <a:spcPct val="0"/>
              </a:spcBef>
            </a:pPr>
            <a:r>
              <a:rPr lang="en-US" b="true" sz="7601">
                <a:solidFill>
                  <a:srgbClr val="FFFFFF"/>
                </a:solidFill>
                <a:latin typeface="Poppins Bold"/>
                <a:ea typeface="Poppins Bold"/>
                <a:cs typeface="Poppins Bold"/>
                <a:sym typeface="Poppins Bold"/>
              </a:rPr>
              <a:t>Terima Kasih</a:t>
            </a:r>
          </a:p>
        </p:txBody>
      </p:sp>
      <p:sp>
        <p:nvSpPr>
          <p:cNvPr name="TextBox 5" id="5"/>
          <p:cNvSpPr txBox="true"/>
          <p:nvPr/>
        </p:nvSpPr>
        <p:spPr>
          <a:xfrm rot="0">
            <a:off x="13505170" y="5809788"/>
            <a:ext cx="3754130" cy="679451"/>
          </a:xfrm>
          <a:prstGeom prst="rect">
            <a:avLst/>
          </a:prstGeom>
        </p:spPr>
        <p:txBody>
          <a:bodyPr anchor="t" rtlCol="false" tIns="0" lIns="0" bIns="0" rIns="0">
            <a:spAutoFit/>
          </a:bodyPr>
          <a:lstStyle/>
          <a:p>
            <a:pPr algn="r">
              <a:lnSpc>
                <a:spcPts val="5599"/>
              </a:lnSpc>
            </a:pPr>
            <a:r>
              <a:rPr lang="en-US" b="true" sz="3999" spc="-79">
                <a:solidFill>
                  <a:srgbClr val="FFFFFF"/>
                </a:solidFill>
                <a:latin typeface="Roboto Bold"/>
                <a:ea typeface="Roboto Bold"/>
                <a:cs typeface="Roboto Bold"/>
                <a:sym typeface="Roboto Bold"/>
              </a:rPr>
              <a:t>Kelompok 18</a:t>
            </a:r>
          </a:p>
        </p:txBody>
      </p:sp>
      <p:sp>
        <p:nvSpPr>
          <p:cNvPr name="TextBox 6" id="6"/>
          <p:cNvSpPr txBox="true"/>
          <p:nvPr/>
        </p:nvSpPr>
        <p:spPr>
          <a:xfrm rot="0">
            <a:off x="11560349" y="6653691"/>
            <a:ext cx="5698951" cy="1216026"/>
          </a:xfrm>
          <a:prstGeom prst="rect">
            <a:avLst/>
          </a:prstGeom>
        </p:spPr>
        <p:txBody>
          <a:bodyPr anchor="t" rtlCol="false" tIns="0" lIns="0" bIns="0" rIns="0">
            <a:spAutoFit/>
          </a:bodyPr>
          <a:lstStyle/>
          <a:p>
            <a:pPr algn="r">
              <a:lnSpc>
                <a:spcPts val="4899"/>
              </a:lnSpc>
            </a:pPr>
            <a:r>
              <a:rPr lang="en-US" sz="3499" spc="-69">
                <a:solidFill>
                  <a:srgbClr val="FFFFFF"/>
                </a:solidFill>
                <a:latin typeface="Roboto"/>
                <a:ea typeface="Roboto"/>
                <a:cs typeface="Roboto"/>
                <a:sym typeface="Roboto"/>
              </a:rPr>
              <a:t>link canva : https://bit.ly/4h97DiA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4354187"/>
            <a:ext cx="18288000" cy="5932813"/>
            <a:chOff x="0" y="0"/>
            <a:chExt cx="4816593" cy="1562551"/>
          </a:xfrm>
        </p:grpSpPr>
        <p:sp>
          <p:nvSpPr>
            <p:cNvPr name="Freeform 3" id="3"/>
            <p:cNvSpPr/>
            <p:nvPr/>
          </p:nvSpPr>
          <p:spPr>
            <a:xfrm flipH="false" flipV="false" rot="0">
              <a:off x="0" y="0"/>
              <a:ext cx="4816592" cy="1562551"/>
            </a:xfrm>
            <a:custGeom>
              <a:avLst/>
              <a:gdLst/>
              <a:ahLst/>
              <a:cxnLst/>
              <a:rect r="r" b="b" t="t" l="l"/>
              <a:pathLst>
                <a:path h="1562551" w="4816592">
                  <a:moveTo>
                    <a:pt x="0" y="0"/>
                  </a:moveTo>
                  <a:lnTo>
                    <a:pt x="4816592" y="0"/>
                  </a:lnTo>
                  <a:lnTo>
                    <a:pt x="4816592" y="1562551"/>
                  </a:lnTo>
                  <a:lnTo>
                    <a:pt x="0" y="1562551"/>
                  </a:lnTo>
                  <a:close/>
                </a:path>
              </a:pathLst>
            </a:custGeom>
            <a:solidFill>
              <a:srgbClr val="ED2831"/>
            </a:solidFill>
          </p:spPr>
        </p:sp>
        <p:sp>
          <p:nvSpPr>
            <p:cNvPr name="TextBox 4" id="4"/>
            <p:cNvSpPr txBox="true"/>
            <p:nvPr/>
          </p:nvSpPr>
          <p:spPr>
            <a:xfrm>
              <a:off x="0" y="-219075"/>
              <a:ext cx="4816593" cy="1781626"/>
            </a:xfrm>
            <a:prstGeom prst="rect">
              <a:avLst/>
            </a:prstGeom>
          </p:spPr>
          <p:txBody>
            <a:bodyPr anchor="ctr" rtlCol="false" tIns="50800" lIns="50800" bIns="50800" rIns="50800"/>
            <a:lstStyle/>
            <a:p>
              <a:pPr algn="ctr">
                <a:lnSpc>
                  <a:spcPts val="5000"/>
                </a:lnSpc>
              </a:pPr>
            </a:p>
          </p:txBody>
        </p:sp>
      </p:grpSp>
      <p:grpSp>
        <p:nvGrpSpPr>
          <p:cNvPr name="Group 5" id="5"/>
          <p:cNvGrpSpPr/>
          <p:nvPr/>
        </p:nvGrpSpPr>
        <p:grpSpPr>
          <a:xfrm rot="0">
            <a:off x="-2161866" y="-2161866"/>
            <a:ext cx="4323732" cy="432373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2831"/>
            </a:solidFill>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9817037" y="2429857"/>
            <a:ext cx="2453737" cy="245373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0" t="-38888" r="0" b="-38888"/>
              </a:stretch>
            </a:blipFill>
          </p:spPr>
        </p:sp>
      </p:grpSp>
      <p:grpSp>
        <p:nvGrpSpPr>
          <p:cNvPr name="Group 10" id="10"/>
          <p:cNvGrpSpPr/>
          <p:nvPr/>
        </p:nvGrpSpPr>
        <p:grpSpPr>
          <a:xfrm rot="0">
            <a:off x="5990149" y="2429857"/>
            <a:ext cx="2453737" cy="2453737"/>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0" t="-16585" r="0" b="-16585"/>
              </a:stretch>
            </a:blipFill>
          </p:spPr>
        </p:sp>
      </p:grpSp>
      <p:grpSp>
        <p:nvGrpSpPr>
          <p:cNvPr name="Group 12" id="12"/>
          <p:cNvGrpSpPr/>
          <p:nvPr/>
        </p:nvGrpSpPr>
        <p:grpSpPr>
          <a:xfrm rot="0">
            <a:off x="13642743" y="2429857"/>
            <a:ext cx="2453737" cy="2453737"/>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0" t="-4922" r="0" b="-55471"/>
              </a:stretch>
            </a:blipFill>
          </p:spPr>
        </p:sp>
      </p:grpSp>
      <p:grpSp>
        <p:nvGrpSpPr>
          <p:cNvPr name="Group 14" id="14"/>
          <p:cNvGrpSpPr/>
          <p:nvPr/>
        </p:nvGrpSpPr>
        <p:grpSpPr>
          <a:xfrm rot="0">
            <a:off x="11583668" y="0"/>
            <a:ext cx="6704332" cy="491896"/>
            <a:chOff x="0" y="0"/>
            <a:chExt cx="1765750" cy="129553"/>
          </a:xfrm>
        </p:grpSpPr>
        <p:sp>
          <p:nvSpPr>
            <p:cNvPr name="Freeform 15" id="15"/>
            <p:cNvSpPr/>
            <p:nvPr/>
          </p:nvSpPr>
          <p:spPr>
            <a:xfrm flipH="false" flipV="false" rot="0">
              <a:off x="0" y="0"/>
              <a:ext cx="1765750" cy="129553"/>
            </a:xfrm>
            <a:custGeom>
              <a:avLst/>
              <a:gdLst/>
              <a:ahLst/>
              <a:cxnLst/>
              <a:rect r="r" b="b" t="t" l="l"/>
              <a:pathLst>
                <a:path h="129553" w="1765750">
                  <a:moveTo>
                    <a:pt x="0" y="0"/>
                  </a:moveTo>
                  <a:lnTo>
                    <a:pt x="1765750" y="0"/>
                  </a:lnTo>
                  <a:lnTo>
                    <a:pt x="1765750" y="129553"/>
                  </a:lnTo>
                  <a:lnTo>
                    <a:pt x="0" y="129553"/>
                  </a:lnTo>
                  <a:close/>
                </a:path>
              </a:pathLst>
            </a:custGeom>
            <a:solidFill>
              <a:srgbClr val="ED2831"/>
            </a:solidFill>
          </p:spPr>
        </p:sp>
        <p:sp>
          <p:nvSpPr>
            <p:cNvPr name="TextBox 16" id="16"/>
            <p:cNvSpPr txBox="true"/>
            <p:nvPr/>
          </p:nvSpPr>
          <p:spPr>
            <a:xfrm>
              <a:off x="0" y="-219075"/>
              <a:ext cx="1765750" cy="348628"/>
            </a:xfrm>
            <a:prstGeom prst="rect">
              <a:avLst/>
            </a:prstGeom>
          </p:spPr>
          <p:txBody>
            <a:bodyPr anchor="ctr" rtlCol="false" tIns="50800" lIns="50800" bIns="50800" rIns="50800"/>
            <a:lstStyle/>
            <a:p>
              <a:pPr algn="ctr">
                <a:lnSpc>
                  <a:spcPts val="5000"/>
                </a:lnSpc>
              </a:pPr>
            </a:p>
          </p:txBody>
        </p:sp>
      </p:grpSp>
      <p:sp>
        <p:nvSpPr>
          <p:cNvPr name="TextBox 17" id="17"/>
          <p:cNvSpPr txBox="true"/>
          <p:nvPr/>
        </p:nvSpPr>
        <p:spPr>
          <a:xfrm rot="0">
            <a:off x="9407409" y="5192949"/>
            <a:ext cx="2863365" cy="1042754"/>
          </a:xfrm>
          <a:prstGeom prst="rect">
            <a:avLst/>
          </a:prstGeom>
        </p:spPr>
        <p:txBody>
          <a:bodyPr anchor="t" rtlCol="false" tIns="0" lIns="0" bIns="0" rIns="0">
            <a:spAutoFit/>
          </a:bodyPr>
          <a:lstStyle/>
          <a:p>
            <a:pPr algn="ctr">
              <a:lnSpc>
                <a:spcPts val="4129"/>
              </a:lnSpc>
            </a:pPr>
            <a:r>
              <a:rPr lang="en-US" b="true" sz="2533" spc="-50">
                <a:solidFill>
                  <a:srgbClr val="FFFFFF"/>
                </a:solidFill>
                <a:latin typeface="Poppins Bold"/>
                <a:ea typeface="Poppins Bold"/>
                <a:cs typeface="Poppins Bold"/>
                <a:sym typeface="Poppins Bold"/>
              </a:rPr>
              <a:t>Aulia Rohmatul Hasanah</a:t>
            </a:r>
          </a:p>
        </p:txBody>
      </p:sp>
      <p:sp>
        <p:nvSpPr>
          <p:cNvPr name="TextBox 18" id="18"/>
          <p:cNvSpPr txBox="true"/>
          <p:nvPr/>
        </p:nvSpPr>
        <p:spPr>
          <a:xfrm rot="0">
            <a:off x="13411489" y="5192949"/>
            <a:ext cx="2916246" cy="1042754"/>
          </a:xfrm>
          <a:prstGeom prst="rect">
            <a:avLst/>
          </a:prstGeom>
        </p:spPr>
        <p:txBody>
          <a:bodyPr anchor="t" rtlCol="false" tIns="0" lIns="0" bIns="0" rIns="0">
            <a:spAutoFit/>
          </a:bodyPr>
          <a:lstStyle/>
          <a:p>
            <a:pPr algn="ctr">
              <a:lnSpc>
                <a:spcPts val="4129"/>
              </a:lnSpc>
            </a:pPr>
            <a:r>
              <a:rPr lang="en-US" b="true" sz="2533" spc="-50">
                <a:solidFill>
                  <a:srgbClr val="FFFFFF"/>
                </a:solidFill>
                <a:latin typeface="Poppins Bold"/>
                <a:ea typeface="Poppins Bold"/>
                <a:cs typeface="Poppins Bold"/>
                <a:sym typeface="Poppins Bold"/>
              </a:rPr>
              <a:t>Bagas Fauzan Hidayat</a:t>
            </a:r>
          </a:p>
        </p:txBody>
      </p:sp>
      <p:grpSp>
        <p:nvGrpSpPr>
          <p:cNvPr name="Group 19" id="19"/>
          <p:cNvGrpSpPr/>
          <p:nvPr/>
        </p:nvGrpSpPr>
        <p:grpSpPr>
          <a:xfrm rot="0">
            <a:off x="7632630" y="5978074"/>
            <a:ext cx="2453737" cy="2453737"/>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0" t="-16747" r="0" b="-16747"/>
              </a:stretch>
            </a:blipFill>
          </p:spPr>
        </p:sp>
      </p:grpSp>
      <p:grpSp>
        <p:nvGrpSpPr>
          <p:cNvPr name="Group 21" id="21"/>
          <p:cNvGrpSpPr/>
          <p:nvPr/>
        </p:nvGrpSpPr>
        <p:grpSpPr>
          <a:xfrm rot="0">
            <a:off x="3805742" y="5978074"/>
            <a:ext cx="2453737" cy="2453737"/>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22801" t="-66372" r="-37279" b="-47069"/>
              </a:stretch>
            </a:blipFill>
          </p:spPr>
        </p:sp>
      </p:grpSp>
      <p:grpSp>
        <p:nvGrpSpPr>
          <p:cNvPr name="Group 23" id="23"/>
          <p:cNvGrpSpPr/>
          <p:nvPr/>
        </p:nvGrpSpPr>
        <p:grpSpPr>
          <a:xfrm rot="0">
            <a:off x="11458337" y="5978074"/>
            <a:ext cx="2453737" cy="2453737"/>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66195" t="-77651" r="-26101" b="-111318"/>
              </a:stretch>
            </a:blipFill>
          </p:spPr>
        </p:sp>
      </p:grpSp>
      <p:sp>
        <p:nvSpPr>
          <p:cNvPr name="TextBox 25" id="25"/>
          <p:cNvSpPr txBox="true"/>
          <p:nvPr/>
        </p:nvSpPr>
        <p:spPr>
          <a:xfrm rot="0">
            <a:off x="5818215" y="5107224"/>
            <a:ext cx="2797605" cy="602859"/>
          </a:xfrm>
          <a:prstGeom prst="rect">
            <a:avLst/>
          </a:prstGeom>
        </p:spPr>
        <p:txBody>
          <a:bodyPr anchor="t" rtlCol="false" tIns="0" lIns="0" bIns="0" rIns="0">
            <a:spAutoFit/>
          </a:bodyPr>
          <a:lstStyle/>
          <a:p>
            <a:pPr algn="ctr">
              <a:lnSpc>
                <a:spcPts val="5066"/>
              </a:lnSpc>
              <a:spcBef>
                <a:spcPct val="0"/>
              </a:spcBef>
            </a:pPr>
            <a:r>
              <a:rPr lang="en-US" b="true" sz="2533" spc="-50">
                <a:solidFill>
                  <a:srgbClr val="FFFFFF"/>
                </a:solidFill>
                <a:latin typeface="Poppins Bold"/>
                <a:ea typeface="Poppins Bold"/>
                <a:cs typeface="Poppins Bold"/>
                <a:sym typeface="Poppins Bold"/>
              </a:rPr>
              <a:t>Aris Saparudin</a:t>
            </a:r>
          </a:p>
        </p:txBody>
      </p:sp>
      <p:sp>
        <p:nvSpPr>
          <p:cNvPr name="TextBox 26" id="26"/>
          <p:cNvSpPr txBox="true"/>
          <p:nvPr/>
        </p:nvSpPr>
        <p:spPr>
          <a:xfrm rot="0">
            <a:off x="5855935" y="466725"/>
            <a:ext cx="6576130" cy="1549400"/>
          </a:xfrm>
          <a:prstGeom prst="rect">
            <a:avLst/>
          </a:prstGeom>
        </p:spPr>
        <p:txBody>
          <a:bodyPr anchor="t" rtlCol="false" tIns="0" lIns="0" bIns="0" rIns="0">
            <a:spAutoFit/>
          </a:bodyPr>
          <a:lstStyle/>
          <a:p>
            <a:pPr algn="ctr">
              <a:lnSpc>
                <a:spcPts val="13000"/>
              </a:lnSpc>
              <a:spcBef>
                <a:spcPct val="0"/>
              </a:spcBef>
            </a:pPr>
            <a:r>
              <a:rPr lang="en-US" b="true" sz="6500" spc="-130">
                <a:solidFill>
                  <a:srgbClr val="ED2831"/>
                </a:solidFill>
                <a:latin typeface="Poppins Bold"/>
                <a:ea typeface="Poppins Bold"/>
                <a:cs typeface="Poppins Bold"/>
                <a:sym typeface="Poppins Bold"/>
              </a:rPr>
              <a:t>Tim Kami</a:t>
            </a:r>
          </a:p>
        </p:txBody>
      </p:sp>
      <p:sp>
        <p:nvSpPr>
          <p:cNvPr name="TextBox 27" id="27"/>
          <p:cNvSpPr txBox="true"/>
          <p:nvPr/>
        </p:nvSpPr>
        <p:spPr>
          <a:xfrm rot="0">
            <a:off x="7637433" y="8741166"/>
            <a:ext cx="2444132" cy="1042754"/>
          </a:xfrm>
          <a:prstGeom prst="rect">
            <a:avLst/>
          </a:prstGeom>
        </p:spPr>
        <p:txBody>
          <a:bodyPr anchor="t" rtlCol="false" tIns="0" lIns="0" bIns="0" rIns="0">
            <a:spAutoFit/>
          </a:bodyPr>
          <a:lstStyle/>
          <a:p>
            <a:pPr algn="ctr">
              <a:lnSpc>
                <a:spcPts val="4129"/>
              </a:lnSpc>
            </a:pPr>
            <a:r>
              <a:rPr lang="en-US" b="true" sz="2533" spc="-50">
                <a:solidFill>
                  <a:srgbClr val="FFFFFF"/>
                </a:solidFill>
                <a:latin typeface="Poppins Bold"/>
                <a:ea typeface="Poppins Bold"/>
                <a:cs typeface="Poppins Bold"/>
                <a:sym typeface="Poppins Bold"/>
              </a:rPr>
              <a:t>Pelita Febriansyah</a:t>
            </a:r>
          </a:p>
        </p:txBody>
      </p:sp>
      <p:sp>
        <p:nvSpPr>
          <p:cNvPr name="TextBox 28" id="28"/>
          <p:cNvSpPr txBox="true"/>
          <p:nvPr/>
        </p:nvSpPr>
        <p:spPr>
          <a:xfrm rot="0">
            <a:off x="3633809" y="8741166"/>
            <a:ext cx="2797605" cy="1042754"/>
          </a:xfrm>
          <a:prstGeom prst="rect">
            <a:avLst/>
          </a:prstGeom>
        </p:spPr>
        <p:txBody>
          <a:bodyPr anchor="t" rtlCol="false" tIns="0" lIns="0" bIns="0" rIns="0">
            <a:spAutoFit/>
          </a:bodyPr>
          <a:lstStyle/>
          <a:p>
            <a:pPr algn="ctr">
              <a:lnSpc>
                <a:spcPts val="4129"/>
              </a:lnSpc>
            </a:pPr>
            <a:r>
              <a:rPr lang="en-US" b="true" sz="2533" spc="-50">
                <a:solidFill>
                  <a:srgbClr val="FFFFFF"/>
                </a:solidFill>
                <a:latin typeface="Poppins Bold"/>
                <a:ea typeface="Poppins Bold"/>
                <a:cs typeface="Poppins Bold"/>
                <a:sym typeface="Poppins Bold"/>
              </a:rPr>
              <a:t>Mufidah Anjani Zarifah</a:t>
            </a:r>
          </a:p>
        </p:txBody>
      </p:sp>
      <p:sp>
        <p:nvSpPr>
          <p:cNvPr name="TextBox 29" id="29"/>
          <p:cNvSpPr txBox="true"/>
          <p:nvPr/>
        </p:nvSpPr>
        <p:spPr>
          <a:xfrm rot="0">
            <a:off x="11366886" y="8741166"/>
            <a:ext cx="2916246" cy="1042754"/>
          </a:xfrm>
          <a:prstGeom prst="rect">
            <a:avLst/>
          </a:prstGeom>
        </p:spPr>
        <p:txBody>
          <a:bodyPr anchor="t" rtlCol="false" tIns="0" lIns="0" bIns="0" rIns="0">
            <a:spAutoFit/>
          </a:bodyPr>
          <a:lstStyle/>
          <a:p>
            <a:pPr algn="ctr">
              <a:lnSpc>
                <a:spcPts val="4129"/>
              </a:lnSpc>
            </a:pPr>
            <a:r>
              <a:rPr lang="en-US" b="true" sz="2533" spc="-50">
                <a:solidFill>
                  <a:srgbClr val="FFFFFF"/>
                </a:solidFill>
                <a:latin typeface="Poppins Bold"/>
                <a:ea typeface="Poppins Bold"/>
                <a:cs typeface="Poppins Bold"/>
                <a:sym typeface="Poppins Bold"/>
              </a:rPr>
              <a:t>Restu Hidayatullah</a:t>
            </a:r>
          </a:p>
        </p:txBody>
      </p:sp>
      <p:sp>
        <p:nvSpPr>
          <p:cNvPr name="TextBox 30" id="30"/>
          <p:cNvSpPr txBox="true"/>
          <p:nvPr/>
        </p:nvSpPr>
        <p:spPr>
          <a:xfrm rot="0">
            <a:off x="1820461" y="5107224"/>
            <a:ext cx="2797605" cy="602859"/>
          </a:xfrm>
          <a:prstGeom prst="rect">
            <a:avLst/>
          </a:prstGeom>
        </p:spPr>
        <p:txBody>
          <a:bodyPr anchor="t" rtlCol="false" tIns="0" lIns="0" bIns="0" rIns="0">
            <a:spAutoFit/>
          </a:bodyPr>
          <a:lstStyle/>
          <a:p>
            <a:pPr algn="ctr">
              <a:lnSpc>
                <a:spcPts val="5066"/>
              </a:lnSpc>
              <a:spcBef>
                <a:spcPct val="0"/>
              </a:spcBef>
            </a:pPr>
            <a:r>
              <a:rPr lang="en-US" b="true" sz="2533" spc="-50">
                <a:solidFill>
                  <a:srgbClr val="FFFFFF"/>
                </a:solidFill>
                <a:latin typeface="Poppins Bold"/>
                <a:ea typeface="Poppins Bold"/>
                <a:cs typeface="Poppins Bold"/>
                <a:sym typeface="Poppins Bold"/>
              </a:rPr>
              <a:t>Adrian Saputra</a:t>
            </a:r>
          </a:p>
        </p:txBody>
      </p:sp>
      <p:grpSp>
        <p:nvGrpSpPr>
          <p:cNvPr name="Group 31" id="31"/>
          <p:cNvGrpSpPr/>
          <p:nvPr/>
        </p:nvGrpSpPr>
        <p:grpSpPr>
          <a:xfrm rot="0">
            <a:off x="1990117" y="2429857"/>
            <a:ext cx="2458292" cy="2458292"/>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8"/>
              <a:stretch>
                <a:fillRect l="-53415" t="0" r="-65313" b="-45864"/>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1866" y="-2161866"/>
            <a:ext cx="4323732" cy="432373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2831"/>
            </a:solidFill>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728074" y="2404868"/>
            <a:ext cx="14831851" cy="6853432"/>
            <a:chOff x="0" y="0"/>
            <a:chExt cx="3906331" cy="1805019"/>
          </a:xfrm>
        </p:grpSpPr>
        <p:sp>
          <p:nvSpPr>
            <p:cNvPr name="Freeform 6" id="6"/>
            <p:cNvSpPr/>
            <p:nvPr/>
          </p:nvSpPr>
          <p:spPr>
            <a:xfrm flipH="false" flipV="false" rot="0">
              <a:off x="0" y="0"/>
              <a:ext cx="3906331" cy="1805019"/>
            </a:xfrm>
            <a:custGeom>
              <a:avLst/>
              <a:gdLst/>
              <a:ahLst/>
              <a:cxnLst/>
              <a:rect r="r" b="b" t="t" l="l"/>
              <a:pathLst>
                <a:path h="1805019" w="3906331">
                  <a:moveTo>
                    <a:pt x="0" y="0"/>
                  </a:moveTo>
                  <a:lnTo>
                    <a:pt x="3906331" y="0"/>
                  </a:lnTo>
                  <a:lnTo>
                    <a:pt x="3906331" y="1805019"/>
                  </a:lnTo>
                  <a:lnTo>
                    <a:pt x="0" y="1805019"/>
                  </a:lnTo>
                  <a:close/>
                </a:path>
              </a:pathLst>
            </a:custGeom>
            <a:solidFill>
              <a:srgbClr val="ED2831"/>
            </a:solidFill>
          </p:spPr>
        </p:sp>
        <p:sp>
          <p:nvSpPr>
            <p:cNvPr name="TextBox 7" id="7"/>
            <p:cNvSpPr txBox="true"/>
            <p:nvPr/>
          </p:nvSpPr>
          <p:spPr>
            <a:xfrm>
              <a:off x="0" y="-219075"/>
              <a:ext cx="3906331" cy="2024094"/>
            </a:xfrm>
            <a:prstGeom prst="rect">
              <a:avLst/>
            </a:prstGeom>
          </p:spPr>
          <p:txBody>
            <a:bodyPr anchor="ctr" rtlCol="false" tIns="50800" lIns="50800" bIns="50800" rIns="50800"/>
            <a:lstStyle/>
            <a:p>
              <a:pPr algn="ctr">
                <a:lnSpc>
                  <a:spcPts val="5000"/>
                </a:lnSpc>
              </a:pPr>
            </a:p>
          </p:txBody>
        </p:sp>
      </p:grpSp>
      <p:grpSp>
        <p:nvGrpSpPr>
          <p:cNvPr name="Group 8" id="8"/>
          <p:cNvGrpSpPr/>
          <p:nvPr/>
        </p:nvGrpSpPr>
        <p:grpSpPr>
          <a:xfrm rot="0">
            <a:off x="16786122" y="8785122"/>
            <a:ext cx="2375017" cy="237501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2831"/>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4111302" y="3044311"/>
            <a:ext cx="4265967" cy="5574546"/>
          </a:xfrm>
          <a:custGeom>
            <a:avLst/>
            <a:gdLst/>
            <a:ahLst/>
            <a:cxnLst/>
            <a:rect r="r" b="b" t="t" l="l"/>
            <a:pathLst>
              <a:path h="5574546" w="4265967">
                <a:moveTo>
                  <a:pt x="0" y="0"/>
                </a:moveTo>
                <a:lnTo>
                  <a:pt x="4265967" y="0"/>
                </a:lnTo>
                <a:lnTo>
                  <a:pt x="4265967" y="5574546"/>
                </a:lnTo>
                <a:lnTo>
                  <a:pt x="0" y="5574546"/>
                </a:lnTo>
                <a:lnTo>
                  <a:pt x="0" y="0"/>
                </a:lnTo>
                <a:close/>
              </a:path>
            </a:pathLst>
          </a:custGeom>
          <a:blipFill>
            <a:blip r:embed="rId2"/>
            <a:stretch>
              <a:fillRect l="0" t="0" r="0" b="0"/>
            </a:stretch>
          </a:blipFill>
        </p:spPr>
      </p:sp>
      <p:sp>
        <p:nvSpPr>
          <p:cNvPr name="Freeform 12" id="12"/>
          <p:cNvSpPr/>
          <p:nvPr/>
        </p:nvSpPr>
        <p:spPr>
          <a:xfrm flipH="false" flipV="false" rot="0">
            <a:off x="10149437" y="3044311"/>
            <a:ext cx="3998647" cy="5574546"/>
          </a:xfrm>
          <a:custGeom>
            <a:avLst/>
            <a:gdLst/>
            <a:ahLst/>
            <a:cxnLst/>
            <a:rect r="r" b="b" t="t" l="l"/>
            <a:pathLst>
              <a:path h="5574546" w="3998647">
                <a:moveTo>
                  <a:pt x="0" y="0"/>
                </a:moveTo>
                <a:lnTo>
                  <a:pt x="3998646" y="0"/>
                </a:lnTo>
                <a:lnTo>
                  <a:pt x="3998646" y="5574546"/>
                </a:lnTo>
                <a:lnTo>
                  <a:pt x="0" y="5574546"/>
                </a:lnTo>
                <a:lnTo>
                  <a:pt x="0" y="0"/>
                </a:lnTo>
                <a:close/>
              </a:path>
            </a:pathLst>
          </a:custGeom>
          <a:blipFill>
            <a:blip r:embed="rId3"/>
            <a:stretch>
              <a:fillRect l="0" t="0" r="0" b="-1691"/>
            </a:stretch>
          </a:blipFill>
        </p:spPr>
      </p:sp>
      <p:sp>
        <p:nvSpPr>
          <p:cNvPr name="TextBox 13" id="13"/>
          <p:cNvSpPr txBox="true"/>
          <p:nvPr/>
        </p:nvSpPr>
        <p:spPr>
          <a:xfrm rot="0">
            <a:off x="3241594" y="904875"/>
            <a:ext cx="11804813" cy="1094740"/>
          </a:xfrm>
          <a:prstGeom prst="rect">
            <a:avLst/>
          </a:prstGeom>
        </p:spPr>
        <p:txBody>
          <a:bodyPr anchor="t" rtlCol="false" tIns="0" lIns="0" bIns="0" rIns="0">
            <a:spAutoFit/>
          </a:bodyPr>
          <a:lstStyle/>
          <a:p>
            <a:pPr algn="ctr">
              <a:lnSpc>
                <a:spcPts val="8959"/>
              </a:lnSpc>
              <a:spcBef>
                <a:spcPct val="0"/>
              </a:spcBef>
            </a:pPr>
            <a:r>
              <a:rPr lang="en-US" b="true" sz="6399" spc="-127">
                <a:solidFill>
                  <a:srgbClr val="ED2831"/>
                </a:solidFill>
                <a:latin typeface="Proxima Nova Bold"/>
                <a:ea typeface="Proxima Nova Bold"/>
                <a:cs typeface="Proxima Nova Bold"/>
                <a:sym typeface="Proxima Nova Bold"/>
              </a:rPr>
              <a:t>Roadmap Business Intelligence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775719" y="0"/>
            <a:ext cx="12217216" cy="10287000"/>
            <a:chOff x="0" y="0"/>
            <a:chExt cx="723983" cy="609600"/>
          </a:xfrm>
        </p:grpSpPr>
        <p:sp>
          <p:nvSpPr>
            <p:cNvPr name="Freeform 3" id="3"/>
            <p:cNvSpPr/>
            <p:nvPr/>
          </p:nvSpPr>
          <p:spPr>
            <a:xfrm flipH="false" flipV="false" rot="0">
              <a:off x="0" y="0"/>
              <a:ext cx="723983" cy="609600"/>
            </a:xfrm>
            <a:custGeom>
              <a:avLst/>
              <a:gdLst/>
              <a:ahLst/>
              <a:cxnLst/>
              <a:rect r="r" b="b" t="t" l="l"/>
              <a:pathLst>
                <a:path h="609600" w="723983">
                  <a:moveTo>
                    <a:pt x="203200" y="0"/>
                  </a:moveTo>
                  <a:lnTo>
                    <a:pt x="723983" y="0"/>
                  </a:lnTo>
                  <a:lnTo>
                    <a:pt x="520783" y="609600"/>
                  </a:lnTo>
                  <a:lnTo>
                    <a:pt x="0" y="609600"/>
                  </a:lnTo>
                  <a:lnTo>
                    <a:pt x="203200" y="0"/>
                  </a:lnTo>
                  <a:close/>
                </a:path>
              </a:pathLst>
            </a:custGeom>
            <a:solidFill>
              <a:srgbClr val="ED2831"/>
            </a:solidFill>
          </p:spPr>
        </p:sp>
        <p:sp>
          <p:nvSpPr>
            <p:cNvPr name="TextBox 4" id="4"/>
            <p:cNvSpPr txBox="true"/>
            <p:nvPr/>
          </p:nvSpPr>
          <p:spPr>
            <a:xfrm>
              <a:off x="101600" y="-219075"/>
              <a:ext cx="520783" cy="828675"/>
            </a:xfrm>
            <a:prstGeom prst="rect">
              <a:avLst/>
            </a:prstGeom>
          </p:spPr>
          <p:txBody>
            <a:bodyPr anchor="ctr" rtlCol="false" tIns="50800" lIns="50800" bIns="50800" rIns="50800"/>
            <a:lstStyle/>
            <a:p>
              <a:pPr algn="ctr">
                <a:lnSpc>
                  <a:spcPts val="5000"/>
                </a:lnSpc>
              </a:pPr>
            </a:p>
          </p:txBody>
        </p:sp>
      </p:grpSp>
      <p:sp>
        <p:nvSpPr>
          <p:cNvPr name="TextBox 5" id="5"/>
          <p:cNvSpPr txBox="true"/>
          <p:nvPr/>
        </p:nvSpPr>
        <p:spPr>
          <a:xfrm rot="0">
            <a:off x="1028700" y="466725"/>
            <a:ext cx="10468072" cy="1549400"/>
          </a:xfrm>
          <a:prstGeom prst="rect">
            <a:avLst/>
          </a:prstGeom>
        </p:spPr>
        <p:txBody>
          <a:bodyPr anchor="t" rtlCol="false" tIns="0" lIns="0" bIns="0" rIns="0">
            <a:spAutoFit/>
          </a:bodyPr>
          <a:lstStyle/>
          <a:p>
            <a:pPr algn="l">
              <a:lnSpc>
                <a:spcPts val="13000"/>
              </a:lnSpc>
              <a:spcBef>
                <a:spcPct val="0"/>
              </a:spcBef>
            </a:pPr>
            <a:r>
              <a:rPr lang="en-US" b="true" sz="6500">
                <a:solidFill>
                  <a:srgbClr val="ED2831"/>
                </a:solidFill>
                <a:latin typeface="Poppins Bold"/>
                <a:ea typeface="Poppins Bold"/>
                <a:cs typeface="Poppins Bold"/>
                <a:sym typeface="Poppins Bold"/>
              </a:rPr>
              <a:t>Justification</a:t>
            </a:r>
          </a:p>
        </p:txBody>
      </p:sp>
      <p:sp>
        <p:nvSpPr>
          <p:cNvPr name="TextBox 6" id="6"/>
          <p:cNvSpPr txBox="true"/>
          <p:nvPr/>
        </p:nvSpPr>
        <p:spPr>
          <a:xfrm rot="0">
            <a:off x="1028700" y="2078285"/>
            <a:ext cx="8969520" cy="825501"/>
          </a:xfrm>
          <a:prstGeom prst="rect">
            <a:avLst/>
          </a:prstGeom>
        </p:spPr>
        <p:txBody>
          <a:bodyPr anchor="t" rtlCol="false" tIns="0" lIns="0" bIns="0" rIns="0">
            <a:spAutoFit/>
          </a:bodyPr>
          <a:lstStyle/>
          <a:p>
            <a:pPr algn="l">
              <a:lnSpc>
                <a:spcPts val="6999"/>
              </a:lnSpc>
              <a:spcBef>
                <a:spcPct val="0"/>
              </a:spcBef>
            </a:pPr>
            <a:r>
              <a:rPr lang="en-US" b="true" sz="3499">
                <a:solidFill>
                  <a:srgbClr val="ED2831"/>
                </a:solidFill>
                <a:latin typeface="Poppins Bold"/>
                <a:ea typeface="Poppins Bold"/>
                <a:cs typeface="Poppins Bold"/>
                <a:sym typeface="Poppins Bold"/>
              </a:rPr>
              <a:t>Gambaran Umum Perusahaan</a:t>
            </a:r>
          </a:p>
        </p:txBody>
      </p:sp>
      <p:sp>
        <p:nvSpPr>
          <p:cNvPr name="TextBox 7" id="7"/>
          <p:cNvSpPr txBox="true"/>
          <p:nvPr/>
        </p:nvSpPr>
        <p:spPr>
          <a:xfrm rot="0">
            <a:off x="1028700" y="3055317"/>
            <a:ext cx="9747019" cy="2213609"/>
          </a:xfrm>
          <a:prstGeom prst="rect">
            <a:avLst/>
          </a:prstGeom>
        </p:spPr>
        <p:txBody>
          <a:bodyPr anchor="t" rtlCol="false" tIns="0" lIns="0" bIns="0" rIns="0">
            <a:spAutoFit/>
          </a:bodyPr>
          <a:lstStyle/>
          <a:p>
            <a:pPr algn="just">
              <a:lnSpc>
                <a:spcPts val="2940"/>
              </a:lnSpc>
            </a:pPr>
            <a:r>
              <a:rPr lang="en-US" sz="2100">
                <a:solidFill>
                  <a:srgbClr val="000000"/>
                </a:solidFill>
                <a:latin typeface="Inter"/>
                <a:ea typeface="Inter"/>
                <a:cs typeface="Inter"/>
                <a:sym typeface="Inter"/>
              </a:rPr>
              <a:t>Travelio Properties adalah sebuah platform yang menyediakan layanan manajemen untuk berbagai jenis properti seperti apartemen, rumah, dan villa di Indonesia, dengan lebih dari 800 pilihan properti. Fokus utama platform ini adalah memberikan fasilitas yang berkualitas, meningkatkan kepuasan pelanggan, serta membantu dalam pengambilan keputusan strategis untuk memperkuat daya saing.</a:t>
            </a:r>
          </a:p>
        </p:txBody>
      </p:sp>
      <p:sp>
        <p:nvSpPr>
          <p:cNvPr name="TextBox 8" id="8"/>
          <p:cNvSpPr txBox="true"/>
          <p:nvPr/>
        </p:nvSpPr>
        <p:spPr>
          <a:xfrm rot="0">
            <a:off x="1028700" y="6312634"/>
            <a:ext cx="9747019" cy="2585084"/>
          </a:xfrm>
          <a:prstGeom prst="rect">
            <a:avLst/>
          </a:prstGeom>
        </p:spPr>
        <p:txBody>
          <a:bodyPr anchor="t" rtlCol="false" tIns="0" lIns="0" bIns="0" rIns="0">
            <a:spAutoFit/>
          </a:bodyPr>
          <a:lstStyle/>
          <a:p>
            <a:pPr algn="just">
              <a:lnSpc>
                <a:spcPts val="2940"/>
              </a:lnSpc>
            </a:pPr>
            <a:r>
              <a:rPr lang="en-US" sz="2100">
                <a:solidFill>
                  <a:srgbClr val="000000"/>
                </a:solidFill>
                <a:latin typeface="Inter"/>
                <a:ea typeface="Inter"/>
                <a:cs typeface="Inter"/>
                <a:sym typeface="Inter"/>
              </a:rPr>
              <a:t>Proses bisnis Travelio mencakup pengelolaan properti, strategi pemasaran, penyewaan, dan pengelolaan umpan balik dari pelanggan. Setiap properti memiliki informasi khusus tentang kapasitas maksimum, tarif sewa, kualitas perabotan, dan ulasan yang berperan penting dalam menarik perhatian pelanggan. Namun, sistem manajemen yang ada saat ini mengalami kesulitan dalam menganalisis data secara real-time, terutama dalam hal visualisasi tingkat hunian, pengaturan diskon, dan penilaian ulasan dari pelanggan.</a:t>
            </a:r>
          </a:p>
        </p:txBody>
      </p:sp>
      <p:sp>
        <p:nvSpPr>
          <p:cNvPr name="TextBox 9" id="9"/>
          <p:cNvSpPr txBox="true"/>
          <p:nvPr/>
        </p:nvSpPr>
        <p:spPr>
          <a:xfrm rot="0">
            <a:off x="1028700" y="5335601"/>
            <a:ext cx="5308476" cy="825501"/>
          </a:xfrm>
          <a:prstGeom prst="rect">
            <a:avLst/>
          </a:prstGeom>
        </p:spPr>
        <p:txBody>
          <a:bodyPr anchor="t" rtlCol="false" tIns="0" lIns="0" bIns="0" rIns="0">
            <a:spAutoFit/>
          </a:bodyPr>
          <a:lstStyle/>
          <a:p>
            <a:pPr algn="l">
              <a:lnSpc>
                <a:spcPts val="6999"/>
              </a:lnSpc>
              <a:spcBef>
                <a:spcPct val="0"/>
              </a:spcBef>
            </a:pPr>
            <a:r>
              <a:rPr lang="en-US" b="true" sz="3499">
                <a:solidFill>
                  <a:srgbClr val="ED2831"/>
                </a:solidFill>
                <a:latin typeface="Poppins Bold"/>
                <a:ea typeface="Poppins Bold"/>
                <a:cs typeface="Poppins Bold"/>
                <a:sym typeface="Poppins Bold"/>
              </a:rPr>
              <a:t>Proses bisnis</a:t>
            </a:r>
          </a:p>
        </p:txBody>
      </p:sp>
      <p:grpSp>
        <p:nvGrpSpPr>
          <p:cNvPr name="Group 10" id="10"/>
          <p:cNvGrpSpPr/>
          <p:nvPr/>
        </p:nvGrpSpPr>
        <p:grpSpPr>
          <a:xfrm rot="0">
            <a:off x="10384771" y="0"/>
            <a:ext cx="10415648" cy="10287000"/>
            <a:chOff x="0" y="0"/>
            <a:chExt cx="617224" cy="609600"/>
          </a:xfrm>
        </p:grpSpPr>
        <p:sp>
          <p:nvSpPr>
            <p:cNvPr name="Freeform 11" id="11"/>
            <p:cNvSpPr/>
            <p:nvPr/>
          </p:nvSpPr>
          <p:spPr>
            <a:xfrm flipH="false" flipV="false" rot="0">
              <a:off x="0" y="0"/>
              <a:ext cx="617224" cy="609600"/>
            </a:xfrm>
            <a:custGeom>
              <a:avLst/>
              <a:gdLst/>
              <a:ahLst/>
              <a:cxnLst/>
              <a:rect r="r" b="b" t="t" l="l"/>
              <a:pathLst>
                <a:path h="609600" w="617224">
                  <a:moveTo>
                    <a:pt x="203200" y="0"/>
                  </a:moveTo>
                  <a:lnTo>
                    <a:pt x="617224" y="0"/>
                  </a:lnTo>
                  <a:lnTo>
                    <a:pt x="414024" y="609600"/>
                  </a:lnTo>
                  <a:lnTo>
                    <a:pt x="0" y="609600"/>
                  </a:lnTo>
                  <a:lnTo>
                    <a:pt x="203200" y="0"/>
                  </a:lnTo>
                  <a:close/>
                </a:path>
              </a:pathLst>
            </a:custGeom>
            <a:blipFill>
              <a:blip r:embed="rId2"/>
              <a:stretch>
                <a:fillRect l="-81175" t="-1592" r="0" b="-1592"/>
              </a:stretch>
            </a:blip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011042" y="0"/>
            <a:ext cx="9917967" cy="10287000"/>
            <a:chOff x="0" y="0"/>
            <a:chExt cx="587731" cy="609600"/>
          </a:xfrm>
        </p:grpSpPr>
        <p:sp>
          <p:nvSpPr>
            <p:cNvPr name="Freeform 3" id="3"/>
            <p:cNvSpPr/>
            <p:nvPr/>
          </p:nvSpPr>
          <p:spPr>
            <a:xfrm flipH="false" flipV="false" rot="0">
              <a:off x="0" y="0"/>
              <a:ext cx="587731" cy="609600"/>
            </a:xfrm>
            <a:custGeom>
              <a:avLst/>
              <a:gdLst/>
              <a:ahLst/>
              <a:cxnLst/>
              <a:rect r="r" b="b" t="t" l="l"/>
              <a:pathLst>
                <a:path h="609600" w="587731">
                  <a:moveTo>
                    <a:pt x="203200" y="0"/>
                  </a:moveTo>
                  <a:lnTo>
                    <a:pt x="587731" y="0"/>
                  </a:lnTo>
                  <a:lnTo>
                    <a:pt x="384531" y="609600"/>
                  </a:lnTo>
                  <a:lnTo>
                    <a:pt x="0" y="609600"/>
                  </a:lnTo>
                  <a:lnTo>
                    <a:pt x="203200" y="0"/>
                  </a:lnTo>
                  <a:close/>
                </a:path>
              </a:pathLst>
            </a:custGeom>
            <a:solidFill>
              <a:srgbClr val="ED2831"/>
            </a:solidFill>
          </p:spPr>
        </p:sp>
        <p:sp>
          <p:nvSpPr>
            <p:cNvPr name="TextBox 4" id="4"/>
            <p:cNvSpPr txBox="true"/>
            <p:nvPr/>
          </p:nvSpPr>
          <p:spPr>
            <a:xfrm>
              <a:off x="101600" y="-219075"/>
              <a:ext cx="384531" cy="828675"/>
            </a:xfrm>
            <a:prstGeom prst="rect">
              <a:avLst/>
            </a:prstGeom>
          </p:spPr>
          <p:txBody>
            <a:bodyPr anchor="ctr" rtlCol="false" tIns="50800" lIns="50800" bIns="50800" rIns="50800"/>
            <a:lstStyle/>
            <a:p>
              <a:pPr algn="ctr">
                <a:lnSpc>
                  <a:spcPts val="5000"/>
                </a:lnSpc>
              </a:pPr>
            </a:p>
          </p:txBody>
        </p:sp>
      </p:grpSp>
      <p:grpSp>
        <p:nvGrpSpPr>
          <p:cNvPr name="Group 5" id="5"/>
          <p:cNvGrpSpPr/>
          <p:nvPr/>
        </p:nvGrpSpPr>
        <p:grpSpPr>
          <a:xfrm rot="0">
            <a:off x="1028700" y="1504327"/>
            <a:ext cx="3231121" cy="637856"/>
            <a:chOff x="0" y="0"/>
            <a:chExt cx="929096" cy="183413"/>
          </a:xfrm>
        </p:grpSpPr>
        <p:sp>
          <p:nvSpPr>
            <p:cNvPr name="Freeform 6" id="6"/>
            <p:cNvSpPr/>
            <p:nvPr/>
          </p:nvSpPr>
          <p:spPr>
            <a:xfrm flipH="false" flipV="false" rot="0">
              <a:off x="0" y="0"/>
              <a:ext cx="929096" cy="183413"/>
            </a:xfrm>
            <a:custGeom>
              <a:avLst/>
              <a:gdLst/>
              <a:ahLst/>
              <a:cxnLst/>
              <a:rect r="r" b="b" t="t" l="l"/>
              <a:pathLst>
                <a:path h="183413" w="929096">
                  <a:moveTo>
                    <a:pt x="91706" y="0"/>
                  </a:moveTo>
                  <a:lnTo>
                    <a:pt x="837390" y="0"/>
                  </a:lnTo>
                  <a:cubicBezTo>
                    <a:pt x="888038" y="0"/>
                    <a:pt x="929096" y="41058"/>
                    <a:pt x="929096" y="91706"/>
                  </a:cubicBezTo>
                  <a:lnTo>
                    <a:pt x="929096" y="91706"/>
                  </a:lnTo>
                  <a:cubicBezTo>
                    <a:pt x="929096" y="116029"/>
                    <a:pt x="919434" y="139354"/>
                    <a:pt x="902236" y="156553"/>
                  </a:cubicBezTo>
                  <a:cubicBezTo>
                    <a:pt x="885038" y="173751"/>
                    <a:pt x="861712" y="183413"/>
                    <a:pt x="837390" y="183413"/>
                  </a:cubicBezTo>
                  <a:lnTo>
                    <a:pt x="91706" y="183413"/>
                  </a:lnTo>
                  <a:cubicBezTo>
                    <a:pt x="67384" y="183413"/>
                    <a:pt x="44059" y="173751"/>
                    <a:pt x="26860" y="156553"/>
                  </a:cubicBezTo>
                  <a:cubicBezTo>
                    <a:pt x="9662" y="139354"/>
                    <a:pt x="0" y="116029"/>
                    <a:pt x="0" y="91706"/>
                  </a:cubicBezTo>
                  <a:lnTo>
                    <a:pt x="0" y="91706"/>
                  </a:lnTo>
                  <a:cubicBezTo>
                    <a:pt x="0" y="67384"/>
                    <a:pt x="9662" y="44059"/>
                    <a:pt x="26860" y="26860"/>
                  </a:cubicBezTo>
                  <a:cubicBezTo>
                    <a:pt x="44059" y="9662"/>
                    <a:pt x="67384" y="0"/>
                    <a:pt x="91706" y="0"/>
                  </a:cubicBezTo>
                  <a:close/>
                </a:path>
              </a:pathLst>
            </a:custGeom>
            <a:solidFill>
              <a:srgbClr val="ED2831"/>
            </a:solidFill>
          </p:spPr>
        </p:sp>
        <p:sp>
          <p:nvSpPr>
            <p:cNvPr name="TextBox 7" id="7"/>
            <p:cNvSpPr txBox="true"/>
            <p:nvPr/>
          </p:nvSpPr>
          <p:spPr>
            <a:xfrm>
              <a:off x="0" y="-219075"/>
              <a:ext cx="929096" cy="402488"/>
            </a:xfrm>
            <a:prstGeom prst="rect">
              <a:avLst/>
            </a:prstGeom>
          </p:spPr>
          <p:txBody>
            <a:bodyPr anchor="ctr" rtlCol="false" tIns="50800" lIns="50800" bIns="50800" rIns="50800"/>
            <a:lstStyle/>
            <a:p>
              <a:pPr algn="ctr">
                <a:lnSpc>
                  <a:spcPts val="5000"/>
                </a:lnSpc>
              </a:pPr>
            </a:p>
          </p:txBody>
        </p:sp>
      </p:grpSp>
      <p:sp>
        <p:nvSpPr>
          <p:cNvPr name="Freeform 8" id="8"/>
          <p:cNvSpPr/>
          <p:nvPr/>
        </p:nvSpPr>
        <p:spPr>
          <a:xfrm flipH="false" flipV="false" rot="0">
            <a:off x="12011042" y="2691863"/>
            <a:ext cx="4958983" cy="4903275"/>
          </a:xfrm>
          <a:custGeom>
            <a:avLst/>
            <a:gdLst/>
            <a:ahLst/>
            <a:cxnLst/>
            <a:rect r="r" b="b" t="t" l="l"/>
            <a:pathLst>
              <a:path h="4903275" w="4958983">
                <a:moveTo>
                  <a:pt x="0" y="0"/>
                </a:moveTo>
                <a:lnTo>
                  <a:pt x="4958983" y="0"/>
                </a:lnTo>
                <a:lnTo>
                  <a:pt x="4958983" y="4903274"/>
                </a:lnTo>
                <a:lnTo>
                  <a:pt x="0" y="4903274"/>
                </a:lnTo>
                <a:lnTo>
                  <a:pt x="0" y="0"/>
                </a:lnTo>
                <a:close/>
              </a:path>
            </a:pathLst>
          </a:custGeom>
          <a:blipFill>
            <a:blip r:embed="rId2"/>
            <a:stretch>
              <a:fillRect l="0" t="0" r="0" b="-8167"/>
            </a:stretch>
          </a:blipFill>
        </p:spPr>
      </p:sp>
      <p:sp>
        <p:nvSpPr>
          <p:cNvPr name="TextBox 9" id="9"/>
          <p:cNvSpPr txBox="true"/>
          <p:nvPr/>
        </p:nvSpPr>
        <p:spPr>
          <a:xfrm rot="0">
            <a:off x="1230227" y="1352200"/>
            <a:ext cx="2748786" cy="691064"/>
          </a:xfrm>
          <a:prstGeom prst="rect">
            <a:avLst/>
          </a:prstGeom>
        </p:spPr>
        <p:txBody>
          <a:bodyPr anchor="t" rtlCol="false" tIns="0" lIns="0" bIns="0" rIns="0">
            <a:spAutoFit/>
          </a:bodyPr>
          <a:lstStyle/>
          <a:p>
            <a:pPr algn="l">
              <a:lnSpc>
                <a:spcPts val="5708"/>
              </a:lnSpc>
              <a:spcBef>
                <a:spcPct val="0"/>
              </a:spcBef>
            </a:pPr>
            <a:r>
              <a:rPr lang="en-US" b="true" sz="2854">
                <a:solidFill>
                  <a:srgbClr val="FFFFFF"/>
                </a:solidFill>
                <a:latin typeface="Poppins Bold"/>
                <a:ea typeface="Poppins Bold"/>
                <a:cs typeface="Poppins Bold"/>
                <a:sym typeface="Poppins Bold"/>
              </a:rPr>
              <a:t>Analisis Swoth</a:t>
            </a:r>
          </a:p>
        </p:txBody>
      </p:sp>
      <p:sp>
        <p:nvSpPr>
          <p:cNvPr name="TextBox 10" id="10"/>
          <p:cNvSpPr txBox="true"/>
          <p:nvPr/>
        </p:nvSpPr>
        <p:spPr>
          <a:xfrm rot="0">
            <a:off x="1028700" y="2422306"/>
            <a:ext cx="10661862" cy="7042784"/>
          </a:xfrm>
          <a:prstGeom prst="rect">
            <a:avLst/>
          </a:prstGeom>
        </p:spPr>
        <p:txBody>
          <a:bodyPr anchor="t" rtlCol="false" tIns="0" lIns="0" bIns="0" rIns="0">
            <a:spAutoFit/>
          </a:bodyPr>
          <a:lstStyle/>
          <a:p>
            <a:pPr algn="just">
              <a:lnSpc>
                <a:spcPts val="2940"/>
              </a:lnSpc>
            </a:pPr>
            <a:r>
              <a:rPr lang="en-US" sz="2100">
                <a:solidFill>
                  <a:srgbClr val="000000"/>
                </a:solidFill>
                <a:latin typeface="Inter"/>
                <a:ea typeface="Inter"/>
                <a:cs typeface="Inter"/>
                <a:sym typeface="Inter"/>
              </a:rPr>
              <a:t>Kekuatan (Strengths):</a:t>
            </a:r>
          </a:p>
          <a:p>
            <a:pPr algn="just" marL="453396" indent="-226698" lvl="1">
              <a:lnSpc>
                <a:spcPts val="2940"/>
              </a:lnSpc>
              <a:buFont typeface="Arial"/>
              <a:buChar char="•"/>
            </a:pPr>
            <a:r>
              <a:rPr lang="en-US" sz="2100">
                <a:solidFill>
                  <a:srgbClr val="000000"/>
                </a:solidFill>
                <a:latin typeface="Inter"/>
                <a:ea typeface="Inter"/>
                <a:cs typeface="Inter"/>
                <a:sym typeface="Inter"/>
              </a:rPr>
              <a:t>Jaringan properti yang luas dan beragam di lokasi-lokasi strategis.</a:t>
            </a:r>
          </a:p>
          <a:p>
            <a:pPr algn="just" marL="453396" indent="-226698" lvl="1">
              <a:lnSpc>
                <a:spcPts val="2940"/>
              </a:lnSpc>
              <a:buFont typeface="Arial"/>
              <a:buChar char="•"/>
            </a:pPr>
            <a:r>
              <a:rPr lang="en-US" sz="2100">
                <a:solidFill>
                  <a:srgbClr val="000000"/>
                </a:solidFill>
                <a:latin typeface="Inter"/>
                <a:ea typeface="Inter"/>
                <a:cs typeface="Inter"/>
                <a:sym typeface="Inter"/>
              </a:rPr>
              <a:t>Informasi properti yang komprehensif, termasuk ulasan pelanggan, kapasitas, dan tarif sewa.</a:t>
            </a:r>
          </a:p>
          <a:p>
            <a:pPr algn="just" marL="453396" indent="-226698" lvl="1">
              <a:lnSpc>
                <a:spcPts val="2940"/>
              </a:lnSpc>
              <a:buFont typeface="Arial"/>
              <a:buChar char="•"/>
            </a:pPr>
            <a:r>
              <a:rPr lang="en-US" sz="2100">
                <a:solidFill>
                  <a:srgbClr val="000000"/>
                </a:solidFill>
                <a:latin typeface="Inter"/>
                <a:ea typeface="Inter"/>
                <a:cs typeface="Inter"/>
                <a:sym typeface="Inter"/>
              </a:rPr>
              <a:t>Reputasi yang solid dalam penyediaan layanan sewa properti berkualitas tinggi.</a:t>
            </a:r>
          </a:p>
          <a:p>
            <a:pPr algn="just">
              <a:lnSpc>
                <a:spcPts val="2940"/>
              </a:lnSpc>
            </a:pPr>
            <a:r>
              <a:rPr lang="en-US" sz="2100">
                <a:solidFill>
                  <a:srgbClr val="000000"/>
                </a:solidFill>
                <a:latin typeface="Inter"/>
                <a:ea typeface="Inter"/>
                <a:cs typeface="Inter"/>
                <a:sym typeface="Inter"/>
              </a:rPr>
              <a:t>Kelemahan (Weaknesses):</a:t>
            </a:r>
          </a:p>
          <a:p>
            <a:pPr algn="just" marL="453396" indent="-226698" lvl="1">
              <a:lnSpc>
                <a:spcPts val="2940"/>
              </a:lnSpc>
              <a:buFont typeface="Arial"/>
              <a:buChar char="•"/>
            </a:pPr>
            <a:r>
              <a:rPr lang="en-US" sz="2100">
                <a:solidFill>
                  <a:srgbClr val="000000"/>
                </a:solidFill>
                <a:latin typeface="Inter"/>
                <a:ea typeface="Inter"/>
                <a:cs typeface="Inter"/>
                <a:sym typeface="Inter"/>
              </a:rPr>
              <a:t>Tidak adanya sistem integrasi yang efektif untuk menggabungkan data operasional, ulasan, dan kinerja properti.</a:t>
            </a:r>
          </a:p>
          <a:p>
            <a:pPr algn="just" marL="453396" indent="-226698" lvl="1">
              <a:lnSpc>
                <a:spcPts val="2940"/>
              </a:lnSpc>
              <a:buFont typeface="Arial"/>
              <a:buChar char="•"/>
            </a:pPr>
            <a:r>
              <a:rPr lang="en-US" sz="2100">
                <a:solidFill>
                  <a:srgbClr val="000000"/>
                </a:solidFill>
                <a:latin typeface="Inter"/>
                <a:ea typeface="Inter"/>
                <a:cs typeface="Inter"/>
                <a:sym typeface="Inter"/>
              </a:rPr>
              <a:t>Format data yang tidak konsisten, seperti harga yang ditulis dalam bentuk teks, menyulitkan proses analisis.</a:t>
            </a:r>
          </a:p>
          <a:p>
            <a:pPr algn="just">
              <a:lnSpc>
                <a:spcPts val="2940"/>
              </a:lnSpc>
            </a:pPr>
            <a:r>
              <a:rPr lang="en-US" sz="2100">
                <a:solidFill>
                  <a:srgbClr val="000000"/>
                </a:solidFill>
                <a:latin typeface="Inter"/>
                <a:ea typeface="Inter"/>
                <a:cs typeface="Inter"/>
                <a:sym typeface="Inter"/>
              </a:rPr>
              <a:t>Peluang (Opportunities):</a:t>
            </a:r>
          </a:p>
          <a:p>
            <a:pPr algn="just" marL="453396" indent="-226698" lvl="1">
              <a:lnSpc>
                <a:spcPts val="2940"/>
              </a:lnSpc>
              <a:buFont typeface="Arial"/>
              <a:buChar char="•"/>
            </a:pPr>
            <a:r>
              <a:rPr lang="en-US" sz="2100">
                <a:solidFill>
                  <a:srgbClr val="000000"/>
                </a:solidFill>
                <a:latin typeface="Inter"/>
                <a:ea typeface="Inter"/>
                <a:cs typeface="Inter"/>
                <a:sym typeface="Inter"/>
              </a:rPr>
              <a:t>Meningkatnya permintaan untuk layanan sewa properti yang dilengkapi dengan fasilitas lengkap.</a:t>
            </a:r>
          </a:p>
          <a:p>
            <a:pPr algn="just" marL="453396" indent="-226698" lvl="1">
              <a:lnSpc>
                <a:spcPts val="2940"/>
              </a:lnSpc>
              <a:buFont typeface="Arial"/>
              <a:buChar char="•"/>
            </a:pPr>
            <a:r>
              <a:rPr lang="en-US" sz="2100">
                <a:solidFill>
                  <a:srgbClr val="000000"/>
                </a:solidFill>
                <a:latin typeface="Inter"/>
                <a:ea typeface="Inter"/>
                <a:cs typeface="Inter"/>
                <a:sym typeface="Inter"/>
              </a:rPr>
              <a:t>Kemungkinan untuk menganalisis data historis guna memprediksi tren pasar dan pola permintaan dari pelanggan.</a:t>
            </a:r>
          </a:p>
          <a:p>
            <a:pPr algn="just">
              <a:lnSpc>
                <a:spcPts val="2940"/>
              </a:lnSpc>
            </a:pPr>
            <a:r>
              <a:rPr lang="en-US" sz="2100">
                <a:solidFill>
                  <a:srgbClr val="000000"/>
                </a:solidFill>
                <a:latin typeface="Inter"/>
                <a:ea typeface="Inter"/>
                <a:cs typeface="Inter"/>
                <a:sym typeface="Inter"/>
              </a:rPr>
              <a:t>Ancaman (Threats):</a:t>
            </a:r>
          </a:p>
          <a:p>
            <a:pPr algn="just" marL="453396" indent="-226698" lvl="1">
              <a:lnSpc>
                <a:spcPts val="2940"/>
              </a:lnSpc>
              <a:buFont typeface="Arial"/>
              <a:buChar char="•"/>
            </a:pPr>
            <a:r>
              <a:rPr lang="en-US" sz="2100">
                <a:solidFill>
                  <a:srgbClr val="000000"/>
                </a:solidFill>
                <a:latin typeface="Inter"/>
                <a:ea typeface="Inter"/>
                <a:cs typeface="Inter"/>
                <a:sym typeface="Inter"/>
              </a:rPr>
              <a:t>Persaingan yang ketat dari platform penyedia layanan sejenis.</a:t>
            </a:r>
          </a:p>
          <a:p>
            <a:pPr algn="just" marL="453396" indent="-226698" lvl="1">
              <a:lnSpc>
                <a:spcPts val="2940"/>
              </a:lnSpc>
              <a:buFont typeface="Arial"/>
              <a:buChar char="•"/>
            </a:pPr>
            <a:r>
              <a:rPr lang="en-US" sz="2100">
                <a:solidFill>
                  <a:srgbClr val="000000"/>
                </a:solidFill>
                <a:latin typeface="Inter"/>
                <a:ea typeface="Inter"/>
                <a:cs typeface="Inter"/>
                <a:sym typeface="Inter"/>
              </a:rPr>
              <a:t>Ketidakpastian ekonomi yang dapat memengaruhi tingkat okupansi properti.</a:t>
            </a:r>
          </a:p>
          <a:p>
            <a:pPr algn="just">
              <a:lnSpc>
                <a:spcPts val="294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011042" y="0"/>
            <a:ext cx="9917967" cy="10287000"/>
            <a:chOff x="0" y="0"/>
            <a:chExt cx="587731" cy="609600"/>
          </a:xfrm>
        </p:grpSpPr>
        <p:sp>
          <p:nvSpPr>
            <p:cNvPr name="Freeform 3" id="3"/>
            <p:cNvSpPr/>
            <p:nvPr/>
          </p:nvSpPr>
          <p:spPr>
            <a:xfrm flipH="false" flipV="false" rot="0">
              <a:off x="0" y="0"/>
              <a:ext cx="587731" cy="609600"/>
            </a:xfrm>
            <a:custGeom>
              <a:avLst/>
              <a:gdLst/>
              <a:ahLst/>
              <a:cxnLst/>
              <a:rect r="r" b="b" t="t" l="l"/>
              <a:pathLst>
                <a:path h="609600" w="587731">
                  <a:moveTo>
                    <a:pt x="203200" y="0"/>
                  </a:moveTo>
                  <a:lnTo>
                    <a:pt x="587731" y="0"/>
                  </a:lnTo>
                  <a:lnTo>
                    <a:pt x="384531" y="609600"/>
                  </a:lnTo>
                  <a:lnTo>
                    <a:pt x="0" y="609600"/>
                  </a:lnTo>
                  <a:lnTo>
                    <a:pt x="203200" y="0"/>
                  </a:lnTo>
                  <a:close/>
                </a:path>
              </a:pathLst>
            </a:custGeom>
            <a:solidFill>
              <a:srgbClr val="ED2831"/>
            </a:solidFill>
          </p:spPr>
        </p:sp>
        <p:sp>
          <p:nvSpPr>
            <p:cNvPr name="TextBox 4" id="4"/>
            <p:cNvSpPr txBox="true"/>
            <p:nvPr/>
          </p:nvSpPr>
          <p:spPr>
            <a:xfrm>
              <a:off x="101600" y="-219075"/>
              <a:ext cx="384531" cy="828675"/>
            </a:xfrm>
            <a:prstGeom prst="rect">
              <a:avLst/>
            </a:prstGeom>
          </p:spPr>
          <p:txBody>
            <a:bodyPr anchor="ctr" rtlCol="false" tIns="50800" lIns="50800" bIns="50800" rIns="50800"/>
            <a:lstStyle/>
            <a:p>
              <a:pPr algn="ctr">
                <a:lnSpc>
                  <a:spcPts val="5000"/>
                </a:lnSpc>
              </a:pPr>
            </a:p>
          </p:txBody>
        </p:sp>
      </p:grpSp>
      <p:grpSp>
        <p:nvGrpSpPr>
          <p:cNvPr name="Group 5" id="5"/>
          <p:cNvGrpSpPr/>
          <p:nvPr/>
        </p:nvGrpSpPr>
        <p:grpSpPr>
          <a:xfrm rot="0">
            <a:off x="11076552" y="0"/>
            <a:ext cx="6523649" cy="5058571"/>
            <a:chOff x="0" y="0"/>
            <a:chExt cx="891357" cy="691176"/>
          </a:xfrm>
        </p:grpSpPr>
        <p:sp>
          <p:nvSpPr>
            <p:cNvPr name="Freeform 6" id="6"/>
            <p:cNvSpPr/>
            <p:nvPr/>
          </p:nvSpPr>
          <p:spPr>
            <a:xfrm flipH="false" flipV="false" rot="0">
              <a:off x="0" y="0"/>
              <a:ext cx="891357" cy="691176"/>
            </a:xfrm>
            <a:custGeom>
              <a:avLst/>
              <a:gdLst/>
              <a:ahLst/>
              <a:cxnLst/>
              <a:rect r="r" b="b" t="t" l="l"/>
              <a:pathLst>
                <a:path h="691176" w="891357">
                  <a:moveTo>
                    <a:pt x="203200" y="0"/>
                  </a:moveTo>
                  <a:lnTo>
                    <a:pt x="891357" y="0"/>
                  </a:lnTo>
                  <a:lnTo>
                    <a:pt x="688157" y="691176"/>
                  </a:lnTo>
                  <a:lnTo>
                    <a:pt x="0" y="691176"/>
                  </a:lnTo>
                  <a:lnTo>
                    <a:pt x="203200" y="0"/>
                  </a:lnTo>
                  <a:close/>
                </a:path>
              </a:pathLst>
            </a:custGeom>
            <a:blipFill>
              <a:blip r:embed="rId2"/>
              <a:stretch>
                <a:fillRect l="0" t="-1987" r="0" b="-1987"/>
              </a:stretch>
            </a:blipFill>
          </p:spPr>
        </p:sp>
      </p:grpSp>
      <p:grpSp>
        <p:nvGrpSpPr>
          <p:cNvPr name="Group 7" id="7"/>
          <p:cNvGrpSpPr/>
          <p:nvPr/>
        </p:nvGrpSpPr>
        <p:grpSpPr>
          <a:xfrm rot="0">
            <a:off x="9253350" y="5143500"/>
            <a:ext cx="6845907" cy="5277443"/>
            <a:chOff x="0" y="0"/>
            <a:chExt cx="790774" cy="609600"/>
          </a:xfrm>
        </p:grpSpPr>
        <p:sp>
          <p:nvSpPr>
            <p:cNvPr name="Freeform 8" id="8"/>
            <p:cNvSpPr/>
            <p:nvPr/>
          </p:nvSpPr>
          <p:spPr>
            <a:xfrm flipH="false" flipV="false" rot="0">
              <a:off x="0" y="0"/>
              <a:ext cx="790774" cy="609600"/>
            </a:xfrm>
            <a:custGeom>
              <a:avLst/>
              <a:gdLst/>
              <a:ahLst/>
              <a:cxnLst/>
              <a:rect r="r" b="b" t="t" l="l"/>
              <a:pathLst>
                <a:path h="609600" w="790774">
                  <a:moveTo>
                    <a:pt x="203200" y="0"/>
                  </a:moveTo>
                  <a:lnTo>
                    <a:pt x="790774" y="0"/>
                  </a:lnTo>
                  <a:lnTo>
                    <a:pt x="587574" y="609600"/>
                  </a:lnTo>
                  <a:lnTo>
                    <a:pt x="0" y="609600"/>
                  </a:lnTo>
                  <a:lnTo>
                    <a:pt x="203200" y="0"/>
                  </a:lnTo>
                  <a:close/>
                </a:path>
              </a:pathLst>
            </a:custGeom>
            <a:blipFill>
              <a:blip r:embed="rId3"/>
              <a:stretch>
                <a:fillRect l="0" t="-347" r="0" b="-347"/>
              </a:stretch>
            </a:blipFill>
          </p:spPr>
        </p:sp>
      </p:grpSp>
      <p:grpSp>
        <p:nvGrpSpPr>
          <p:cNvPr name="Group 9" id="9"/>
          <p:cNvGrpSpPr/>
          <p:nvPr/>
        </p:nvGrpSpPr>
        <p:grpSpPr>
          <a:xfrm rot="0">
            <a:off x="1111442" y="1028700"/>
            <a:ext cx="8516104" cy="637856"/>
            <a:chOff x="0" y="0"/>
            <a:chExt cx="2448773" cy="183413"/>
          </a:xfrm>
        </p:grpSpPr>
        <p:sp>
          <p:nvSpPr>
            <p:cNvPr name="Freeform 10" id="10"/>
            <p:cNvSpPr/>
            <p:nvPr/>
          </p:nvSpPr>
          <p:spPr>
            <a:xfrm flipH="false" flipV="false" rot="0">
              <a:off x="0" y="0"/>
              <a:ext cx="2448773" cy="183413"/>
            </a:xfrm>
            <a:custGeom>
              <a:avLst/>
              <a:gdLst/>
              <a:ahLst/>
              <a:cxnLst/>
              <a:rect r="r" b="b" t="t" l="l"/>
              <a:pathLst>
                <a:path h="183413" w="2448773">
                  <a:moveTo>
                    <a:pt x="90909" y="0"/>
                  </a:moveTo>
                  <a:lnTo>
                    <a:pt x="2357864" y="0"/>
                  </a:lnTo>
                  <a:cubicBezTo>
                    <a:pt x="2408071" y="0"/>
                    <a:pt x="2448773" y="40701"/>
                    <a:pt x="2448773" y="90909"/>
                  </a:cubicBezTo>
                  <a:lnTo>
                    <a:pt x="2448773" y="92504"/>
                  </a:lnTo>
                  <a:cubicBezTo>
                    <a:pt x="2448773" y="116614"/>
                    <a:pt x="2439195" y="139737"/>
                    <a:pt x="2422146" y="156786"/>
                  </a:cubicBezTo>
                  <a:cubicBezTo>
                    <a:pt x="2405097" y="173835"/>
                    <a:pt x="2381974" y="183413"/>
                    <a:pt x="2357864" y="183413"/>
                  </a:cubicBezTo>
                  <a:lnTo>
                    <a:pt x="90909" y="183413"/>
                  </a:lnTo>
                  <a:cubicBezTo>
                    <a:pt x="40701" y="183413"/>
                    <a:pt x="0" y="142712"/>
                    <a:pt x="0" y="92504"/>
                  </a:cubicBezTo>
                  <a:lnTo>
                    <a:pt x="0" y="90909"/>
                  </a:lnTo>
                  <a:cubicBezTo>
                    <a:pt x="0" y="40701"/>
                    <a:pt x="40701" y="0"/>
                    <a:pt x="90909" y="0"/>
                  </a:cubicBezTo>
                  <a:close/>
                </a:path>
              </a:pathLst>
            </a:custGeom>
            <a:solidFill>
              <a:srgbClr val="ED2831"/>
            </a:solidFill>
          </p:spPr>
        </p:sp>
        <p:sp>
          <p:nvSpPr>
            <p:cNvPr name="TextBox 11" id="11"/>
            <p:cNvSpPr txBox="true"/>
            <p:nvPr/>
          </p:nvSpPr>
          <p:spPr>
            <a:xfrm>
              <a:off x="0" y="-219075"/>
              <a:ext cx="2448773" cy="402488"/>
            </a:xfrm>
            <a:prstGeom prst="rect">
              <a:avLst/>
            </a:prstGeom>
          </p:spPr>
          <p:txBody>
            <a:bodyPr anchor="ctr" rtlCol="false" tIns="50800" lIns="50800" bIns="50800" rIns="50800"/>
            <a:lstStyle/>
            <a:p>
              <a:pPr algn="ctr">
                <a:lnSpc>
                  <a:spcPts val="5000"/>
                </a:lnSpc>
              </a:pPr>
            </a:p>
          </p:txBody>
        </p:sp>
      </p:grpSp>
      <p:grpSp>
        <p:nvGrpSpPr>
          <p:cNvPr name="Group 12" id="12"/>
          <p:cNvGrpSpPr/>
          <p:nvPr/>
        </p:nvGrpSpPr>
        <p:grpSpPr>
          <a:xfrm rot="0">
            <a:off x="1022317" y="5646188"/>
            <a:ext cx="8605230" cy="632813"/>
            <a:chOff x="0" y="0"/>
            <a:chExt cx="2494119" cy="183413"/>
          </a:xfrm>
        </p:grpSpPr>
        <p:sp>
          <p:nvSpPr>
            <p:cNvPr name="Freeform 13" id="13"/>
            <p:cNvSpPr/>
            <p:nvPr/>
          </p:nvSpPr>
          <p:spPr>
            <a:xfrm flipH="false" flipV="false" rot="0">
              <a:off x="0" y="0"/>
              <a:ext cx="2494118" cy="183413"/>
            </a:xfrm>
            <a:custGeom>
              <a:avLst/>
              <a:gdLst/>
              <a:ahLst/>
              <a:cxnLst/>
              <a:rect r="r" b="b" t="t" l="l"/>
              <a:pathLst>
                <a:path h="183413" w="2494118">
                  <a:moveTo>
                    <a:pt x="89968" y="0"/>
                  </a:moveTo>
                  <a:lnTo>
                    <a:pt x="2404151" y="0"/>
                  </a:lnTo>
                  <a:cubicBezTo>
                    <a:pt x="2428012" y="0"/>
                    <a:pt x="2450895" y="9479"/>
                    <a:pt x="2467768" y="26351"/>
                  </a:cubicBezTo>
                  <a:cubicBezTo>
                    <a:pt x="2484640" y="43223"/>
                    <a:pt x="2494118" y="66107"/>
                    <a:pt x="2494118" y="89968"/>
                  </a:cubicBezTo>
                  <a:lnTo>
                    <a:pt x="2494118" y="93445"/>
                  </a:lnTo>
                  <a:cubicBezTo>
                    <a:pt x="2494118" y="117306"/>
                    <a:pt x="2484640" y="140190"/>
                    <a:pt x="2467768" y="157062"/>
                  </a:cubicBezTo>
                  <a:cubicBezTo>
                    <a:pt x="2450895" y="173934"/>
                    <a:pt x="2428012" y="183413"/>
                    <a:pt x="2404151" y="183413"/>
                  </a:cubicBezTo>
                  <a:lnTo>
                    <a:pt x="89968" y="183413"/>
                  </a:lnTo>
                  <a:cubicBezTo>
                    <a:pt x="66107" y="183413"/>
                    <a:pt x="43223" y="173934"/>
                    <a:pt x="26351" y="157062"/>
                  </a:cubicBezTo>
                  <a:cubicBezTo>
                    <a:pt x="9479" y="140190"/>
                    <a:pt x="0" y="117306"/>
                    <a:pt x="0" y="93445"/>
                  </a:cubicBezTo>
                  <a:lnTo>
                    <a:pt x="0" y="89968"/>
                  </a:lnTo>
                  <a:cubicBezTo>
                    <a:pt x="0" y="66107"/>
                    <a:pt x="9479" y="43223"/>
                    <a:pt x="26351" y="26351"/>
                  </a:cubicBezTo>
                  <a:cubicBezTo>
                    <a:pt x="43223" y="9479"/>
                    <a:pt x="66107" y="0"/>
                    <a:pt x="89968" y="0"/>
                  </a:cubicBezTo>
                  <a:close/>
                </a:path>
              </a:pathLst>
            </a:custGeom>
            <a:solidFill>
              <a:srgbClr val="ED2831"/>
            </a:solidFill>
          </p:spPr>
        </p:sp>
        <p:sp>
          <p:nvSpPr>
            <p:cNvPr name="TextBox 14" id="14"/>
            <p:cNvSpPr txBox="true"/>
            <p:nvPr/>
          </p:nvSpPr>
          <p:spPr>
            <a:xfrm>
              <a:off x="0" y="-219075"/>
              <a:ext cx="2494119" cy="402488"/>
            </a:xfrm>
            <a:prstGeom prst="rect">
              <a:avLst/>
            </a:prstGeom>
          </p:spPr>
          <p:txBody>
            <a:bodyPr anchor="ctr" rtlCol="false" tIns="50800" lIns="50800" bIns="50800" rIns="50800"/>
            <a:lstStyle/>
            <a:p>
              <a:pPr algn="ctr">
                <a:lnSpc>
                  <a:spcPts val="5000"/>
                </a:lnSpc>
              </a:pPr>
            </a:p>
          </p:txBody>
        </p:sp>
      </p:grpSp>
      <p:sp>
        <p:nvSpPr>
          <p:cNvPr name="TextBox 15" id="15"/>
          <p:cNvSpPr txBox="true"/>
          <p:nvPr/>
        </p:nvSpPr>
        <p:spPr>
          <a:xfrm rot="0">
            <a:off x="1312969" y="886098"/>
            <a:ext cx="6791050" cy="663124"/>
          </a:xfrm>
          <a:prstGeom prst="rect">
            <a:avLst/>
          </a:prstGeom>
        </p:spPr>
        <p:txBody>
          <a:bodyPr anchor="t" rtlCol="false" tIns="0" lIns="0" bIns="0" rIns="0">
            <a:spAutoFit/>
          </a:bodyPr>
          <a:lstStyle/>
          <a:p>
            <a:pPr algn="ctr">
              <a:lnSpc>
                <a:spcPts val="5508"/>
              </a:lnSpc>
              <a:spcBef>
                <a:spcPct val="0"/>
              </a:spcBef>
            </a:pPr>
            <a:r>
              <a:rPr lang="en-US" b="true" sz="2754">
                <a:solidFill>
                  <a:srgbClr val="FFFFFF"/>
                </a:solidFill>
                <a:latin typeface="Poppins Bold"/>
                <a:ea typeface="Poppins Bold"/>
                <a:cs typeface="Poppins Bold"/>
                <a:sym typeface="Poppins Bold"/>
              </a:rPr>
              <a:t>Analisis Critical Success Factor (CSF)</a:t>
            </a:r>
          </a:p>
        </p:txBody>
      </p:sp>
      <p:sp>
        <p:nvSpPr>
          <p:cNvPr name="TextBox 16" id="16"/>
          <p:cNvSpPr txBox="true"/>
          <p:nvPr/>
        </p:nvSpPr>
        <p:spPr>
          <a:xfrm rot="0">
            <a:off x="1111442" y="1946679"/>
            <a:ext cx="8516104" cy="3699509"/>
          </a:xfrm>
          <a:prstGeom prst="rect">
            <a:avLst/>
          </a:prstGeom>
        </p:spPr>
        <p:txBody>
          <a:bodyPr anchor="t" rtlCol="false" tIns="0" lIns="0" bIns="0" rIns="0">
            <a:spAutoFit/>
          </a:bodyPr>
          <a:lstStyle/>
          <a:p>
            <a:pPr algn="just">
              <a:lnSpc>
                <a:spcPts val="2940"/>
              </a:lnSpc>
            </a:pPr>
            <a:r>
              <a:rPr lang="en-US" sz="2100">
                <a:solidFill>
                  <a:srgbClr val="000000"/>
                </a:solidFill>
                <a:latin typeface="Inter"/>
                <a:ea typeface="Inter"/>
                <a:cs typeface="Inter"/>
                <a:sym typeface="Inter"/>
              </a:rPr>
              <a:t>Keberhasilan implementasi aplikasi Business Intelligence di Travelio sangat ditentukan oleh:</a:t>
            </a:r>
          </a:p>
          <a:p>
            <a:pPr algn="just" marL="453396" indent="-226698" lvl="1">
              <a:lnSpc>
                <a:spcPts val="2940"/>
              </a:lnSpc>
              <a:buFont typeface="Arial"/>
              <a:buChar char="•"/>
            </a:pPr>
            <a:r>
              <a:rPr lang="en-US" sz="2100">
                <a:solidFill>
                  <a:srgbClr val="000000"/>
                </a:solidFill>
                <a:latin typeface="Inter"/>
                <a:ea typeface="Inter"/>
                <a:cs typeface="Inter"/>
                <a:sym typeface="Inter"/>
              </a:rPr>
              <a:t>Integrasi Data: Membangun sistem yang mampu mengumpulkan dan mengatur data dari berbagai sumber.</a:t>
            </a:r>
          </a:p>
          <a:p>
            <a:pPr algn="just" marL="453396" indent="-226698" lvl="1">
              <a:lnSpc>
                <a:spcPts val="2940"/>
              </a:lnSpc>
              <a:buFont typeface="Arial"/>
              <a:buChar char="•"/>
            </a:pPr>
            <a:r>
              <a:rPr lang="en-US" sz="2100">
                <a:solidFill>
                  <a:srgbClr val="000000"/>
                </a:solidFill>
                <a:latin typeface="Inter"/>
                <a:ea typeface="Inter"/>
                <a:cs typeface="Inter"/>
                <a:sym typeface="Inter"/>
              </a:rPr>
              <a:t>Visualisasi yang Efisien: Menyediakan dashboard interaktif yang mampu mempermudah audience dalam memahami data.</a:t>
            </a:r>
          </a:p>
          <a:p>
            <a:pPr algn="just" marL="453396" indent="-226698" lvl="1">
              <a:lnSpc>
                <a:spcPts val="2940"/>
              </a:lnSpc>
              <a:buFont typeface="Arial"/>
              <a:buChar char="•"/>
            </a:pPr>
            <a:r>
              <a:rPr lang="en-US" sz="2100">
                <a:solidFill>
                  <a:srgbClr val="000000"/>
                </a:solidFill>
                <a:latin typeface="Inter"/>
                <a:ea typeface="Inter"/>
                <a:cs typeface="Inter"/>
                <a:sym typeface="Inter"/>
              </a:rPr>
              <a:t>Aksesibilitas Informasi: Memastikan bahwa informasi dapat diakses secara langsung untuk mendukung pengambilan keputusan strategis.</a:t>
            </a:r>
          </a:p>
          <a:p>
            <a:pPr algn="just">
              <a:lnSpc>
                <a:spcPts val="2940"/>
              </a:lnSpc>
            </a:pPr>
          </a:p>
        </p:txBody>
      </p:sp>
      <p:sp>
        <p:nvSpPr>
          <p:cNvPr name="TextBox 17" id="17"/>
          <p:cNvSpPr txBox="true"/>
          <p:nvPr/>
        </p:nvSpPr>
        <p:spPr>
          <a:xfrm rot="0">
            <a:off x="1070606" y="6555035"/>
            <a:ext cx="8556940" cy="2585084"/>
          </a:xfrm>
          <a:prstGeom prst="rect">
            <a:avLst/>
          </a:prstGeom>
        </p:spPr>
        <p:txBody>
          <a:bodyPr anchor="t" rtlCol="false" tIns="0" lIns="0" bIns="0" rIns="0">
            <a:spAutoFit/>
          </a:bodyPr>
          <a:lstStyle/>
          <a:p>
            <a:pPr algn="just">
              <a:lnSpc>
                <a:spcPts val="2940"/>
              </a:lnSpc>
            </a:pPr>
            <a:r>
              <a:rPr lang="en-US" sz="2100">
                <a:solidFill>
                  <a:srgbClr val="000000"/>
                </a:solidFill>
                <a:latin typeface="Inter"/>
                <a:ea typeface="Inter"/>
                <a:cs typeface="Inter"/>
                <a:sym typeface="Inter"/>
              </a:rPr>
              <a:t>Travelio membutuhkan sistem yang mampu:</a:t>
            </a:r>
          </a:p>
          <a:p>
            <a:pPr algn="just" marL="453396" indent="-226698" lvl="1">
              <a:lnSpc>
                <a:spcPts val="2940"/>
              </a:lnSpc>
              <a:buFont typeface="Arial"/>
              <a:buChar char="•"/>
            </a:pPr>
            <a:r>
              <a:rPr lang="en-US" sz="2100">
                <a:solidFill>
                  <a:srgbClr val="000000"/>
                </a:solidFill>
                <a:latin typeface="Inter"/>
                <a:ea typeface="Inter"/>
                <a:cs typeface="Inter"/>
                <a:sym typeface="Inter"/>
              </a:rPr>
              <a:t>Mengintegrasikan data dari berbagai sumber (Seperti harga, kapasitas, ulasan, dan fasilitas) menjadi format yang terstruktur.</a:t>
            </a:r>
          </a:p>
          <a:p>
            <a:pPr algn="just" marL="453396" indent="-226698" lvl="1">
              <a:lnSpc>
                <a:spcPts val="2940"/>
              </a:lnSpc>
              <a:buFont typeface="Arial"/>
              <a:buChar char="•"/>
            </a:pPr>
            <a:r>
              <a:rPr lang="en-US" sz="2100">
                <a:solidFill>
                  <a:srgbClr val="000000"/>
                </a:solidFill>
                <a:latin typeface="Inter"/>
                <a:ea typeface="Inter"/>
                <a:cs typeface="Inter"/>
                <a:sym typeface="Inter"/>
              </a:rPr>
              <a:t>Memberikan analisis visual terkait tren pasar, pola penyewaan, dan preferensi pelanggan.</a:t>
            </a:r>
          </a:p>
          <a:p>
            <a:pPr algn="just" marL="453396" indent="-226698" lvl="1">
              <a:lnSpc>
                <a:spcPts val="2940"/>
              </a:lnSpc>
              <a:buFont typeface="Arial"/>
              <a:buChar char="•"/>
            </a:pPr>
            <a:r>
              <a:rPr lang="en-US" sz="2100">
                <a:solidFill>
                  <a:srgbClr val="000000"/>
                </a:solidFill>
                <a:latin typeface="Inter"/>
                <a:ea typeface="Inter"/>
                <a:cs typeface="Inter"/>
                <a:sym typeface="Inter"/>
              </a:rPr>
              <a:t>Menyediakan alat evaluasi kinerja properti berbasis data.</a:t>
            </a:r>
          </a:p>
          <a:p>
            <a:pPr algn="just">
              <a:lnSpc>
                <a:spcPts val="2940"/>
              </a:lnSpc>
            </a:pPr>
          </a:p>
        </p:txBody>
      </p:sp>
      <p:sp>
        <p:nvSpPr>
          <p:cNvPr name="TextBox 18" id="18"/>
          <p:cNvSpPr txBox="true"/>
          <p:nvPr/>
        </p:nvSpPr>
        <p:spPr>
          <a:xfrm rot="0">
            <a:off x="1257545" y="5512184"/>
            <a:ext cx="7995476" cy="646367"/>
          </a:xfrm>
          <a:prstGeom prst="rect">
            <a:avLst/>
          </a:prstGeom>
        </p:spPr>
        <p:txBody>
          <a:bodyPr anchor="t" rtlCol="false" tIns="0" lIns="0" bIns="0" rIns="0">
            <a:spAutoFit/>
          </a:bodyPr>
          <a:lstStyle/>
          <a:p>
            <a:pPr algn="l">
              <a:lnSpc>
                <a:spcPts val="5463"/>
              </a:lnSpc>
              <a:spcBef>
                <a:spcPct val="0"/>
              </a:spcBef>
            </a:pPr>
            <a:r>
              <a:rPr lang="en-US" b="true" sz="2731">
                <a:solidFill>
                  <a:srgbClr val="FFFFFF"/>
                </a:solidFill>
                <a:latin typeface="Poppins Bold"/>
                <a:ea typeface="Poppins Bold"/>
                <a:cs typeface="Poppins Bold"/>
                <a:sym typeface="Poppins Bold"/>
              </a:rPr>
              <a:t>Kebutuhan Bisnis Travelio Properties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761212" y="0"/>
            <a:ext cx="9917967" cy="10287000"/>
            <a:chOff x="0" y="0"/>
            <a:chExt cx="587731" cy="609600"/>
          </a:xfrm>
        </p:grpSpPr>
        <p:sp>
          <p:nvSpPr>
            <p:cNvPr name="Freeform 3" id="3"/>
            <p:cNvSpPr/>
            <p:nvPr/>
          </p:nvSpPr>
          <p:spPr>
            <a:xfrm flipH="false" flipV="false" rot="0">
              <a:off x="0" y="0"/>
              <a:ext cx="587731" cy="609600"/>
            </a:xfrm>
            <a:custGeom>
              <a:avLst/>
              <a:gdLst/>
              <a:ahLst/>
              <a:cxnLst/>
              <a:rect r="r" b="b" t="t" l="l"/>
              <a:pathLst>
                <a:path h="609600" w="587731">
                  <a:moveTo>
                    <a:pt x="203200" y="0"/>
                  </a:moveTo>
                  <a:lnTo>
                    <a:pt x="587731" y="0"/>
                  </a:lnTo>
                  <a:lnTo>
                    <a:pt x="384531" y="609600"/>
                  </a:lnTo>
                  <a:lnTo>
                    <a:pt x="0" y="609600"/>
                  </a:lnTo>
                  <a:lnTo>
                    <a:pt x="203200" y="0"/>
                  </a:lnTo>
                  <a:close/>
                </a:path>
              </a:pathLst>
            </a:custGeom>
            <a:solidFill>
              <a:srgbClr val="ED2831"/>
            </a:solidFill>
          </p:spPr>
        </p:sp>
        <p:sp>
          <p:nvSpPr>
            <p:cNvPr name="TextBox 4" id="4"/>
            <p:cNvSpPr txBox="true"/>
            <p:nvPr/>
          </p:nvSpPr>
          <p:spPr>
            <a:xfrm>
              <a:off x="101600" y="-219075"/>
              <a:ext cx="384531" cy="828675"/>
            </a:xfrm>
            <a:prstGeom prst="rect">
              <a:avLst/>
            </a:prstGeom>
          </p:spPr>
          <p:txBody>
            <a:bodyPr anchor="ctr" rtlCol="false" tIns="50800" lIns="50800" bIns="50800" rIns="50800"/>
            <a:lstStyle/>
            <a:p>
              <a:pPr algn="ctr">
                <a:lnSpc>
                  <a:spcPts val="5000"/>
                </a:lnSpc>
              </a:pPr>
            </a:p>
          </p:txBody>
        </p:sp>
      </p:grpSp>
      <p:grpSp>
        <p:nvGrpSpPr>
          <p:cNvPr name="Group 5" id="5"/>
          <p:cNvGrpSpPr/>
          <p:nvPr/>
        </p:nvGrpSpPr>
        <p:grpSpPr>
          <a:xfrm rot="0">
            <a:off x="11867546" y="1484248"/>
            <a:ext cx="6430600" cy="3554244"/>
            <a:chOff x="0" y="0"/>
            <a:chExt cx="1102933" cy="609600"/>
          </a:xfrm>
        </p:grpSpPr>
        <p:sp>
          <p:nvSpPr>
            <p:cNvPr name="Freeform 6" id="6"/>
            <p:cNvSpPr/>
            <p:nvPr/>
          </p:nvSpPr>
          <p:spPr>
            <a:xfrm flipH="false" flipV="false" rot="0">
              <a:off x="0" y="0"/>
              <a:ext cx="1102933" cy="609600"/>
            </a:xfrm>
            <a:custGeom>
              <a:avLst/>
              <a:gdLst/>
              <a:ahLst/>
              <a:cxnLst/>
              <a:rect r="r" b="b" t="t" l="l"/>
              <a:pathLst>
                <a:path h="609600" w="1102933">
                  <a:moveTo>
                    <a:pt x="203200" y="0"/>
                  </a:moveTo>
                  <a:lnTo>
                    <a:pt x="1102933" y="0"/>
                  </a:lnTo>
                  <a:lnTo>
                    <a:pt x="899733" y="609600"/>
                  </a:lnTo>
                  <a:lnTo>
                    <a:pt x="0" y="609600"/>
                  </a:lnTo>
                  <a:lnTo>
                    <a:pt x="203200" y="0"/>
                  </a:lnTo>
                  <a:close/>
                </a:path>
              </a:pathLst>
            </a:custGeom>
            <a:blipFill>
              <a:blip r:embed="rId2"/>
              <a:stretch>
                <a:fillRect l="0" t="-10309" r="0" b="-10309"/>
              </a:stretch>
            </a:blipFill>
          </p:spPr>
        </p:sp>
      </p:grpSp>
      <p:grpSp>
        <p:nvGrpSpPr>
          <p:cNvPr name="Group 7" id="7"/>
          <p:cNvGrpSpPr/>
          <p:nvPr/>
        </p:nvGrpSpPr>
        <p:grpSpPr>
          <a:xfrm rot="0">
            <a:off x="10696296" y="5228429"/>
            <a:ext cx="6321754" cy="3554244"/>
            <a:chOff x="0" y="0"/>
            <a:chExt cx="1084265" cy="609600"/>
          </a:xfrm>
        </p:grpSpPr>
        <p:sp>
          <p:nvSpPr>
            <p:cNvPr name="Freeform 8" id="8"/>
            <p:cNvSpPr/>
            <p:nvPr/>
          </p:nvSpPr>
          <p:spPr>
            <a:xfrm flipH="false" flipV="false" rot="0">
              <a:off x="0" y="0"/>
              <a:ext cx="1084265" cy="609600"/>
            </a:xfrm>
            <a:custGeom>
              <a:avLst/>
              <a:gdLst/>
              <a:ahLst/>
              <a:cxnLst/>
              <a:rect r="r" b="b" t="t" l="l"/>
              <a:pathLst>
                <a:path h="609600" w="1084265">
                  <a:moveTo>
                    <a:pt x="203200" y="0"/>
                  </a:moveTo>
                  <a:lnTo>
                    <a:pt x="1084265" y="0"/>
                  </a:lnTo>
                  <a:lnTo>
                    <a:pt x="881065" y="609600"/>
                  </a:lnTo>
                  <a:lnTo>
                    <a:pt x="0" y="609600"/>
                  </a:lnTo>
                  <a:lnTo>
                    <a:pt x="203200" y="0"/>
                  </a:lnTo>
                  <a:close/>
                </a:path>
              </a:pathLst>
            </a:custGeom>
            <a:blipFill>
              <a:blip r:embed="rId3"/>
              <a:stretch>
                <a:fillRect l="0" t="-9251" r="0" b="-9251"/>
              </a:stretch>
            </a:blipFill>
          </p:spPr>
        </p:sp>
      </p:grpSp>
      <p:sp>
        <p:nvSpPr>
          <p:cNvPr name="TextBox 9" id="9"/>
          <p:cNvSpPr txBox="true"/>
          <p:nvPr/>
        </p:nvSpPr>
        <p:spPr>
          <a:xfrm rot="0">
            <a:off x="1028700" y="733425"/>
            <a:ext cx="8903615" cy="825501"/>
          </a:xfrm>
          <a:prstGeom prst="rect">
            <a:avLst/>
          </a:prstGeom>
        </p:spPr>
        <p:txBody>
          <a:bodyPr anchor="t" rtlCol="false" tIns="0" lIns="0" bIns="0" rIns="0">
            <a:spAutoFit/>
          </a:bodyPr>
          <a:lstStyle/>
          <a:p>
            <a:pPr algn="l">
              <a:lnSpc>
                <a:spcPts val="6999"/>
              </a:lnSpc>
              <a:spcBef>
                <a:spcPct val="0"/>
              </a:spcBef>
            </a:pPr>
            <a:r>
              <a:rPr lang="en-US" b="true" sz="3499">
                <a:solidFill>
                  <a:srgbClr val="ED2831"/>
                </a:solidFill>
                <a:latin typeface="Poppins Bold"/>
                <a:ea typeface="Poppins Bold"/>
                <a:cs typeface="Poppins Bold"/>
                <a:sym typeface="Poppins Bold"/>
              </a:rPr>
              <a:t>Sasaran Aplikasi Business Intelligence</a:t>
            </a:r>
          </a:p>
        </p:txBody>
      </p:sp>
      <p:sp>
        <p:nvSpPr>
          <p:cNvPr name="TextBox 10" id="10"/>
          <p:cNvSpPr txBox="true"/>
          <p:nvPr/>
        </p:nvSpPr>
        <p:spPr>
          <a:xfrm rot="0">
            <a:off x="1028700" y="1710457"/>
            <a:ext cx="8492592" cy="3328034"/>
          </a:xfrm>
          <a:prstGeom prst="rect">
            <a:avLst/>
          </a:prstGeom>
        </p:spPr>
        <p:txBody>
          <a:bodyPr anchor="t" rtlCol="false" tIns="0" lIns="0" bIns="0" rIns="0">
            <a:spAutoFit/>
          </a:bodyPr>
          <a:lstStyle/>
          <a:p>
            <a:pPr algn="just">
              <a:lnSpc>
                <a:spcPts val="2940"/>
              </a:lnSpc>
            </a:pPr>
            <a:r>
              <a:rPr lang="en-US" sz="2100">
                <a:solidFill>
                  <a:srgbClr val="000000"/>
                </a:solidFill>
                <a:latin typeface="Inter"/>
                <a:ea typeface="Inter"/>
                <a:cs typeface="Inter"/>
                <a:sym typeface="Inter"/>
              </a:rPr>
              <a:t>Aplikasi Business Intelligence diharapkan mampu:</a:t>
            </a:r>
          </a:p>
          <a:p>
            <a:pPr algn="just" marL="453396" indent="-226698" lvl="1">
              <a:lnSpc>
                <a:spcPts val="2940"/>
              </a:lnSpc>
              <a:buFont typeface="Arial"/>
              <a:buChar char="•"/>
            </a:pPr>
            <a:r>
              <a:rPr lang="en-US" sz="2100">
                <a:solidFill>
                  <a:srgbClr val="000000"/>
                </a:solidFill>
                <a:latin typeface="Inter"/>
                <a:ea typeface="Inter"/>
                <a:cs typeface="Inter"/>
                <a:sym typeface="Inter"/>
              </a:rPr>
              <a:t>Menyediakan informasi visual mengenai tingkat hunian, efektivitas promosi diskon, serta kinerja properti.</a:t>
            </a:r>
          </a:p>
          <a:p>
            <a:pPr algn="just" marL="453396" indent="-226698" lvl="1">
              <a:lnSpc>
                <a:spcPts val="2940"/>
              </a:lnSpc>
              <a:buFont typeface="Arial"/>
              <a:buChar char="•"/>
            </a:pPr>
            <a:r>
              <a:rPr lang="en-US" sz="2100">
                <a:solidFill>
                  <a:srgbClr val="000000"/>
                </a:solidFill>
                <a:latin typeface="Inter"/>
                <a:ea typeface="Inter"/>
                <a:cs typeface="Inter"/>
                <a:sym typeface="Inter"/>
              </a:rPr>
              <a:t>Mem</a:t>
            </a:r>
            <a:r>
              <a:rPr lang="en-US" sz="2100">
                <a:solidFill>
                  <a:srgbClr val="000000"/>
                </a:solidFill>
                <a:latin typeface="Inter"/>
                <a:ea typeface="Inter"/>
                <a:cs typeface="Inter"/>
                <a:sym typeface="Inter"/>
              </a:rPr>
              <a:t>ungkinkan analisis prediktif berdasarkan data historis untuk mendukung pengambilan keputusan strategis yang lebih baik.</a:t>
            </a:r>
          </a:p>
          <a:p>
            <a:pPr algn="just" marL="453396" indent="-226698" lvl="1">
              <a:lnSpc>
                <a:spcPts val="2940"/>
              </a:lnSpc>
              <a:buFont typeface="Arial"/>
              <a:buChar char="•"/>
            </a:pPr>
            <a:r>
              <a:rPr lang="en-US" sz="2100">
                <a:solidFill>
                  <a:srgbClr val="000000"/>
                </a:solidFill>
                <a:latin typeface="Inter"/>
                <a:ea typeface="Inter"/>
                <a:cs typeface="Inter"/>
                <a:sym typeface="Inter"/>
              </a:rPr>
              <a:t>Menyediakan laporan interaktif yang membantu manajemen dalam menemukan peluang pasar yang baru.</a:t>
            </a:r>
          </a:p>
          <a:p>
            <a:pPr algn="just">
              <a:lnSpc>
                <a:spcPts val="2940"/>
              </a:lnSpc>
            </a:pPr>
          </a:p>
        </p:txBody>
      </p:sp>
      <p:sp>
        <p:nvSpPr>
          <p:cNvPr name="TextBox 11" id="11"/>
          <p:cNvSpPr txBox="true"/>
          <p:nvPr/>
        </p:nvSpPr>
        <p:spPr>
          <a:xfrm rot="0">
            <a:off x="1028700" y="5825257"/>
            <a:ext cx="8492592" cy="4070985"/>
          </a:xfrm>
          <a:prstGeom prst="rect">
            <a:avLst/>
          </a:prstGeom>
        </p:spPr>
        <p:txBody>
          <a:bodyPr anchor="t" rtlCol="false" tIns="0" lIns="0" bIns="0" rIns="0">
            <a:spAutoFit/>
          </a:bodyPr>
          <a:lstStyle/>
          <a:p>
            <a:pPr algn="just">
              <a:lnSpc>
                <a:spcPts val="2940"/>
              </a:lnSpc>
            </a:pPr>
            <a:r>
              <a:rPr lang="en-US" sz="2100">
                <a:solidFill>
                  <a:srgbClr val="000000"/>
                </a:solidFill>
                <a:latin typeface="Inter"/>
                <a:ea typeface="Inter"/>
                <a:cs typeface="Inter"/>
                <a:sym typeface="Inter"/>
              </a:rPr>
              <a:t>Terdapat beberapa risiko yang harus diperhatikan dalam pelaksanaan ini, antara lain:</a:t>
            </a:r>
          </a:p>
          <a:p>
            <a:pPr algn="just" marL="453390" indent="-226695" lvl="1">
              <a:lnSpc>
                <a:spcPts val="2940"/>
              </a:lnSpc>
              <a:buFont typeface="Arial"/>
              <a:buChar char="•"/>
            </a:pPr>
            <a:r>
              <a:rPr lang="en-US" sz="2100">
                <a:solidFill>
                  <a:srgbClr val="000000"/>
                </a:solidFill>
                <a:latin typeface="Inter"/>
                <a:ea typeface="Inter"/>
                <a:cs typeface="Inter"/>
                <a:sym typeface="Inter"/>
              </a:rPr>
              <a:t>Kualitas Data: Ketidakakuratan atau ketidak konsistenan data dapat berdampak negatif pada hasil analisis yang diperoleh.</a:t>
            </a:r>
          </a:p>
          <a:p>
            <a:pPr algn="just" marL="453390" indent="-226695" lvl="1">
              <a:lnSpc>
                <a:spcPts val="2940"/>
              </a:lnSpc>
              <a:buFont typeface="Arial"/>
              <a:buChar char="•"/>
            </a:pPr>
            <a:r>
              <a:rPr lang="en-US" sz="2100">
                <a:solidFill>
                  <a:srgbClr val="000000"/>
                </a:solidFill>
                <a:latin typeface="Inter"/>
                <a:ea typeface="Inter"/>
                <a:cs typeface="Inter"/>
                <a:sym typeface="Inter"/>
              </a:rPr>
              <a:t>P</a:t>
            </a:r>
            <a:r>
              <a:rPr lang="en-US" sz="2100">
                <a:solidFill>
                  <a:srgbClr val="000000"/>
                </a:solidFill>
                <a:latin typeface="Inter"/>
                <a:ea typeface="Inter"/>
                <a:cs typeface="Inter"/>
                <a:sym typeface="Inter"/>
              </a:rPr>
              <a:t>elatihan Pengguna: Staf perlu mendapatkan pelatihan agar dapat memahami dan memanfaatkan sistem baru dengan sebaik-baiknya.</a:t>
            </a:r>
          </a:p>
          <a:p>
            <a:pPr algn="just" marL="453390" indent="-226695" lvl="1">
              <a:lnSpc>
                <a:spcPts val="2940"/>
              </a:lnSpc>
              <a:buFont typeface="Arial"/>
              <a:buChar char="•"/>
            </a:pPr>
            <a:r>
              <a:rPr lang="en-US" sz="2100">
                <a:solidFill>
                  <a:srgbClr val="000000"/>
                </a:solidFill>
                <a:latin typeface="Inter"/>
                <a:ea typeface="Inter"/>
                <a:cs typeface="Inter"/>
                <a:sym typeface="Inter"/>
              </a:rPr>
              <a:t>Bia</a:t>
            </a:r>
            <a:r>
              <a:rPr lang="en-US" sz="2100">
                <a:solidFill>
                  <a:srgbClr val="000000"/>
                </a:solidFill>
                <a:latin typeface="Inter"/>
                <a:ea typeface="Inter"/>
                <a:cs typeface="Inter"/>
                <a:sym typeface="Inter"/>
              </a:rPr>
              <a:t>ya Teknologi: Diperlukan investasi tambahan untuk perangkat lunak, perangkat keras, serta pemeliharaan sistem yang ada.</a:t>
            </a:r>
          </a:p>
          <a:p>
            <a:pPr algn="just">
              <a:lnSpc>
                <a:spcPts val="2940"/>
              </a:lnSpc>
            </a:pPr>
          </a:p>
        </p:txBody>
      </p:sp>
      <p:sp>
        <p:nvSpPr>
          <p:cNvPr name="TextBox 12" id="12"/>
          <p:cNvSpPr txBox="true"/>
          <p:nvPr/>
        </p:nvSpPr>
        <p:spPr>
          <a:xfrm rot="0">
            <a:off x="1028700" y="4848225"/>
            <a:ext cx="8683092" cy="825501"/>
          </a:xfrm>
          <a:prstGeom prst="rect">
            <a:avLst/>
          </a:prstGeom>
        </p:spPr>
        <p:txBody>
          <a:bodyPr anchor="t" rtlCol="false" tIns="0" lIns="0" bIns="0" rIns="0">
            <a:spAutoFit/>
          </a:bodyPr>
          <a:lstStyle/>
          <a:p>
            <a:pPr algn="l">
              <a:lnSpc>
                <a:spcPts val="6999"/>
              </a:lnSpc>
              <a:spcBef>
                <a:spcPct val="0"/>
              </a:spcBef>
            </a:pPr>
            <a:r>
              <a:rPr lang="en-US" b="true" sz="3499">
                <a:solidFill>
                  <a:srgbClr val="ED2831"/>
                </a:solidFill>
                <a:latin typeface="Poppins Bold"/>
                <a:ea typeface="Poppins Bold"/>
                <a:cs typeface="Poppins Bold"/>
                <a:sym typeface="Poppins Bold"/>
              </a:rPr>
              <a:t>Risk Assessment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704793" y="0"/>
            <a:ext cx="12217216" cy="10287000"/>
            <a:chOff x="0" y="0"/>
            <a:chExt cx="723983" cy="609600"/>
          </a:xfrm>
        </p:grpSpPr>
        <p:sp>
          <p:nvSpPr>
            <p:cNvPr name="Freeform 3" id="3"/>
            <p:cNvSpPr/>
            <p:nvPr/>
          </p:nvSpPr>
          <p:spPr>
            <a:xfrm flipH="false" flipV="false" rot="0">
              <a:off x="0" y="0"/>
              <a:ext cx="723983" cy="609600"/>
            </a:xfrm>
            <a:custGeom>
              <a:avLst/>
              <a:gdLst/>
              <a:ahLst/>
              <a:cxnLst/>
              <a:rect r="r" b="b" t="t" l="l"/>
              <a:pathLst>
                <a:path h="609600" w="723983">
                  <a:moveTo>
                    <a:pt x="203200" y="0"/>
                  </a:moveTo>
                  <a:lnTo>
                    <a:pt x="723983" y="0"/>
                  </a:lnTo>
                  <a:lnTo>
                    <a:pt x="520783" y="609600"/>
                  </a:lnTo>
                  <a:lnTo>
                    <a:pt x="0" y="609600"/>
                  </a:lnTo>
                  <a:lnTo>
                    <a:pt x="203200" y="0"/>
                  </a:lnTo>
                  <a:close/>
                </a:path>
              </a:pathLst>
            </a:custGeom>
            <a:solidFill>
              <a:srgbClr val="ED2831"/>
            </a:solidFill>
          </p:spPr>
        </p:sp>
        <p:sp>
          <p:nvSpPr>
            <p:cNvPr name="TextBox 4" id="4"/>
            <p:cNvSpPr txBox="true"/>
            <p:nvPr/>
          </p:nvSpPr>
          <p:spPr>
            <a:xfrm>
              <a:off x="101600" y="-219075"/>
              <a:ext cx="520783" cy="828675"/>
            </a:xfrm>
            <a:prstGeom prst="rect">
              <a:avLst/>
            </a:prstGeom>
          </p:spPr>
          <p:txBody>
            <a:bodyPr anchor="ctr" rtlCol="false" tIns="50800" lIns="50800" bIns="50800" rIns="50800"/>
            <a:lstStyle/>
            <a:p>
              <a:pPr algn="ctr">
                <a:lnSpc>
                  <a:spcPts val="5000"/>
                </a:lnSpc>
              </a:pPr>
            </a:p>
          </p:txBody>
        </p:sp>
      </p:grpSp>
      <p:grpSp>
        <p:nvGrpSpPr>
          <p:cNvPr name="Group 5" id="5"/>
          <p:cNvGrpSpPr/>
          <p:nvPr/>
        </p:nvGrpSpPr>
        <p:grpSpPr>
          <a:xfrm rot="0">
            <a:off x="10885768" y="1504327"/>
            <a:ext cx="4253683" cy="3554244"/>
            <a:chOff x="0" y="0"/>
            <a:chExt cx="729563" cy="609600"/>
          </a:xfrm>
        </p:grpSpPr>
        <p:sp>
          <p:nvSpPr>
            <p:cNvPr name="Freeform 6" id="6"/>
            <p:cNvSpPr/>
            <p:nvPr/>
          </p:nvSpPr>
          <p:spPr>
            <a:xfrm flipH="false" flipV="false" rot="0">
              <a:off x="0" y="0"/>
              <a:ext cx="729563" cy="609600"/>
            </a:xfrm>
            <a:custGeom>
              <a:avLst/>
              <a:gdLst/>
              <a:ahLst/>
              <a:cxnLst/>
              <a:rect r="r" b="b" t="t" l="l"/>
              <a:pathLst>
                <a:path h="609600" w="729563">
                  <a:moveTo>
                    <a:pt x="203200" y="0"/>
                  </a:moveTo>
                  <a:lnTo>
                    <a:pt x="729563" y="0"/>
                  </a:lnTo>
                  <a:lnTo>
                    <a:pt x="526363" y="609600"/>
                  </a:lnTo>
                  <a:lnTo>
                    <a:pt x="0" y="609600"/>
                  </a:lnTo>
                  <a:lnTo>
                    <a:pt x="203200" y="0"/>
                  </a:lnTo>
                  <a:close/>
                </a:path>
              </a:pathLst>
            </a:custGeom>
            <a:blipFill>
              <a:blip r:embed="rId2"/>
              <a:stretch>
                <a:fillRect l="-2223" t="0" r="-2223" b="0"/>
              </a:stretch>
            </a:blipFill>
          </p:spPr>
        </p:sp>
      </p:grpSp>
      <p:grpSp>
        <p:nvGrpSpPr>
          <p:cNvPr name="Group 7" id="7"/>
          <p:cNvGrpSpPr/>
          <p:nvPr/>
        </p:nvGrpSpPr>
        <p:grpSpPr>
          <a:xfrm rot="0">
            <a:off x="14183859" y="1504327"/>
            <a:ext cx="4253683" cy="3554244"/>
            <a:chOff x="0" y="0"/>
            <a:chExt cx="729563" cy="609600"/>
          </a:xfrm>
        </p:grpSpPr>
        <p:sp>
          <p:nvSpPr>
            <p:cNvPr name="Freeform 8" id="8"/>
            <p:cNvSpPr/>
            <p:nvPr/>
          </p:nvSpPr>
          <p:spPr>
            <a:xfrm flipH="false" flipV="false" rot="0">
              <a:off x="0" y="0"/>
              <a:ext cx="729563" cy="609600"/>
            </a:xfrm>
            <a:custGeom>
              <a:avLst/>
              <a:gdLst/>
              <a:ahLst/>
              <a:cxnLst/>
              <a:rect r="r" b="b" t="t" l="l"/>
              <a:pathLst>
                <a:path h="609600" w="729563">
                  <a:moveTo>
                    <a:pt x="203200" y="0"/>
                  </a:moveTo>
                  <a:lnTo>
                    <a:pt x="729563" y="0"/>
                  </a:lnTo>
                  <a:lnTo>
                    <a:pt x="526363" y="609600"/>
                  </a:lnTo>
                  <a:lnTo>
                    <a:pt x="0" y="609600"/>
                  </a:lnTo>
                  <a:lnTo>
                    <a:pt x="203200" y="0"/>
                  </a:lnTo>
                  <a:close/>
                </a:path>
              </a:pathLst>
            </a:custGeom>
            <a:blipFill>
              <a:blip r:embed="rId3"/>
              <a:stretch>
                <a:fillRect l="-24272" t="0" r="-24272" b="0"/>
              </a:stretch>
            </a:blipFill>
          </p:spPr>
        </p:sp>
      </p:grpSp>
      <p:grpSp>
        <p:nvGrpSpPr>
          <p:cNvPr name="Group 9" id="9"/>
          <p:cNvGrpSpPr/>
          <p:nvPr/>
        </p:nvGrpSpPr>
        <p:grpSpPr>
          <a:xfrm rot="0">
            <a:off x="9692742" y="5228429"/>
            <a:ext cx="4253683" cy="3554244"/>
            <a:chOff x="0" y="0"/>
            <a:chExt cx="729563" cy="609600"/>
          </a:xfrm>
        </p:grpSpPr>
        <p:sp>
          <p:nvSpPr>
            <p:cNvPr name="Freeform 10" id="10"/>
            <p:cNvSpPr/>
            <p:nvPr/>
          </p:nvSpPr>
          <p:spPr>
            <a:xfrm flipH="false" flipV="false" rot="0">
              <a:off x="0" y="0"/>
              <a:ext cx="729563" cy="609600"/>
            </a:xfrm>
            <a:custGeom>
              <a:avLst/>
              <a:gdLst/>
              <a:ahLst/>
              <a:cxnLst/>
              <a:rect r="r" b="b" t="t" l="l"/>
              <a:pathLst>
                <a:path h="609600" w="729563">
                  <a:moveTo>
                    <a:pt x="203200" y="0"/>
                  </a:moveTo>
                  <a:lnTo>
                    <a:pt x="729563" y="0"/>
                  </a:lnTo>
                  <a:lnTo>
                    <a:pt x="526363" y="609600"/>
                  </a:lnTo>
                  <a:lnTo>
                    <a:pt x="0" y="609600"/>
                  </a:lnTo>
                  <a:lnTo>
                    <a:pt x="203200" y="0"/>
                  </a:lnTo>
                  <a:close/>
                </a:path>
              </a:pathLst>
            </a:custGeom>
            <a:blipFill>
              <a:blip r:embed="rId4"/>
              <a:stretch>
                <a:fillRect l="-25276" t="0" r="-25276" b="0"/>
              </a:stretch>
            </a:blipFill>
          </p:spPr>
        </p:sp>
      </p:grpSp>
      <p:grpSp>
        <p:nvGrpSpPr>
          <p:cNvPr name="Group 11" id="11"/>
          <p:cNvGrpSpPr/>
          <p:nvPr/>
        </p:nvGrpSpPr>
        <p:grpSpPr>
          <a:xfrm rot="0">
            <a:off x="13012609" y="5228429"/>
            <a:ext cx="4253683" cy="3554244"/>
            <a:chOff x="0" y="0"/>
            <a:chExt cx="729563" cy="609600"/>
          </a:xfrm>
        </p:grpSpPr>
        <p:sp>
          <p:nvSpPr>
            <p:cNvPr name="Freeform 12" id="12"/>
            <p:cNvSpPr/>
            <p:nvPr/>
          </p:nvSpPr>
          <p:spPr>
            <a:xfrm flipH="false" flipV="false" rot="0">
              <a:off x="0" y="0"/>
              <a:ext cx="729563" cy="609600"/>
            </a:xfrm>
            <a:custGeom>
              <a:avLst/>
              <a:gdLst/>
              <a:ahLst/>
              <a:cxnLst/>
              <a:rect r="r" b="b" t="t" l="l"/>
              <a:pathLst>
                <a:path h="609600" w="729563">
                  <a:moveTo>
                    <a:pt x="203200" y="0"/>
                  </a:moveTo>
                  <a:lnTo>
                    <a:pt x="729563" y="0"/>
                  </a:lnTo>
                  <a:lnTo>
                    <a:pt x="526363" y="609600"/>
                  </a:lnTo>
                  <a:lnTo>
                    <a:pt x="0" y="609600"/>
                  </a:lnTo>
                  <a:lnTo>
                    <a:pt x="203200" y="0"/>
                  </a:lnTo>
                  <a:close/>
                </a:path>
              </a:pathLst>
            </a:custGeom>
            <a:blipFill>
              <a:blip r:embed="rId5"/>
              <a:stretch>
                <a:fillRect l="0" t="-14442" r="0" b="-14442"/>
              </a:stretch>
            </a:blipFill>
          </p:spPr>
        </p:sp>
      </p:grpSp>
      <p:sp>
        <p:nvSpPr>
          <p:cNvPr name="TextBox 13" id="13"/>
          <p:cNvSpPr txBox="true"/>
          <p:nvPr/>
        </p:nvSpPr>
        <p:spPr>
          <a:xfrm rot="0">
            <a:off x="1028700" y="733425"/>
            <a:ext cx="7815156" cy="825501"/>
          </a:xfrm>
          <a:prstGeom prst="rect">
            <a:avLst/>
          </a:prstGeom>
        </p:spPr>
        <p:txBody>
          <a:bodyPr anchor="t" rtlCol="false" tIns="0" lIns="0" bIns="0" rIns="0">
            <a:spAutoFit/>
          </a:bodyPr>
          <a:lstStyle/>
          <a:p>
            <a:pPr algn="l">
              <a:lnSpc>
                <a:spcPts val="6999"/>
              </a:lnSpc>
              <a:spcBef>
                <a:spcPct val="0"/>
              </a:spcBef>
            </a:pPr>
            <a:r>
              <a:rPr lang="en-US" b="true" sz="3499">
                <a:solidFill>
                  <a:srgbClr val="ED2831"/>
                </a:solidFill>
                <a:latin typeface="Poppins Bold"/>
                <a:ea typeface="Poppins Bold"/>
                <a:cs typeface="Poppins Bold"/>
                <a:sym typeface="Poppins Bold"/>
              </a:rPr>
              <a:t>Masalah yang Dihadapi</a:t>
            </a:r>
          </a:p>
        </p:txBody>
      </p:sp>
      <p:sp>
        <p:nvSpPr>
          <p:cNvPr name="TextBox 14" id="14"/>
          <p:cNvSpPr txBox="true"/>
          <p:nvPr/>
        </p:nvSpPr>
        <p:spPr>
          <a:xfrm rot="0">
            <a:off x="1028700" y="1710457"/>
            <a:ext cx="8492592" cy="2585084"/>
          </a:xfrm>
          <a:prstGeom prst="rect">
            <a:avLst/>
          </a:prstGeom>
        </p:spPr>
        <p:txBody>
          <a:bodyPr anchor="t" rtlCol="false" tIns="0" lIns="0" bIns="0" rIns="0">
            <a:spAutoFit/>
          </a:bodyPr>
          <a:lstStyle/>
          <a:p>
            <a:pPr algn="just" marL="453396" indent="-226698" lvl="1">
              <a:lnSpc>
                <a:spcPts val="2940"/>
              </a:lnSpc>
              <a:buFont typeface="Arial"/>
              <a:buChar char="•"/>
            </a:pPr>
            <a:r>
              <a:rPr lang="en-US" sz="2100">
                <a:solidFill>
                  <a:srgbClr val="000000"/>
                </a:solidFill>
                <a:latin typeface="Inter"/>
                <a:ea typeface="Inter"/>
                <a:cs typeface="Inter"/>
                <a:sym typeface="Inter"/>
              </a:rPr>
              <a:t>Data properti yang tidak terorganisir dengan baik menghambat proses analisis. </a:t>
            </a:r>
          </a:p>
          <a:p>
            <a:pPr algn="just" marL="453396" indent="-226698" lvl="1">
              <a:lnSpc>
                <a:spcPts val="2940"/>
              </a:lnSpc>
              <a:buFont typeface="Arial"/>
              <a:buChar char="•"/>
            </a:pPr>
            <a:r>
              <a:rPr lang="en-US" sz="2100">
                <a:solidFill>
                  <a:srgbClr val="000000"/>
                </a:solidFill>
                <a:latin typeface="Inter"/>
                <a:ea typeface="Inter"/>
                <a:cs typeface="Inter"/>
                <a:sym typeface="Inter"/>
              </a:rPr>
              <a:t>Kurangnya integrasi antara data operasional, harga, dan ulasan dari pelanggan menjadi kendala. </a:t>
            </a:r>
          </a:p>
          <a:p>
            <a:pPr algn="just" marL="453396" indent="-226698" lvl="1">
              <a:lnSpc>
                <a:spcPts val="2940"/>
              </a:lnSpc>
              <a:buFont typeface="Arial"/>
              <a:buChar char="•"/>
            </a:pPr>
            <a:r>
              <a:rPr lang="en-US" sz="2100">
                <a:solidFill>
                  <a:srgbClr val="000000"/>
                </a:solidFill>
                <a:latin typeface="Inter"/>
                <a:ea typeface="Inter"/>
                <a:cs typeface="Inter"/>
                <a:sym typeface="Inter"/>
              </a:rPr>
              <a:t>Selain itu, alat bantu visualisasi yang terbatas mengurangi efektivitas dalam pengambilan keputusan strategis.</a:t>
            </a:r>
          </a:p>
          <a:p>
            <a:pPr algn="just">
              <a:lnSpc>
                <a:spcPts val="2940"/>
              </a:lnSpc>
            </a:pPr>
          </a:p>
        </p:txBody>
      </p:sp>
      <p:sp>
        <p:nvSpPr>
          <p:cNvPr name="TextBox 15" id="15"/>
          <p:cNvSpPr txBox="true"/>
          <p:nvPr/>
        </p:nvSpPr>
        <p:spPr>
          <a:xfrm rot="0">
            <a:off x="1028700" y="5108109"/>
            <a:ext cx="8492592" cy="4442459"/>
          </a:xfrm>
          <a:prstGeom prst="rect">
            <a:avLst/>
          </a:prstGeom>
        </p:spPr>
        <p:txBody>
          <a:bodyPr anchor="t" rtlCol="false" tIns="0" lIns="0" bIns="0" rIns="0">
            <a:spAutoFit/>
          </a:bodyPr>
          <a:lstStyle/>
          <a:p>
            <a:pPr algn="just">
              <a:lnSpc>
                <a:spcPts val="2940"/>
              </a:lnSpc>
            </a:pPr>
            <a:r>
              <a:rPr lang="en-US" sz="2100">
                <a:solidFill>
                  <a:srgbClr val="000000"/>
                </a:solidFill>
                <a:latin typeface="Inter"/>
                <a:ea typeface="Inter"/>
                <a:cs typeface="Inter"/>
                <a:sym typeface="Inter"/>
              </a:rPr>
              <a:t>Untuk memenuhi kebutuhan tersebut, diusulkan sebuah sistem Business Intelligence yang berbasis Power BI dengan fitur-fitur utama sebagai berikut:</a:t>
            </a:r>
          </a:p>
          <a:p>
            <a:pPr algn="just" marL="453396" indent="-226698" lvl="1">
              <a:lnSpc>
                <a:spcPts val="2940"/>
              </a:lnSpc>
              <a:buFont typeface="Arial"/>
              <a:buChar char="•"/>
            </a:pPr>
            <a:r>
              <a:rPr lang="en-US" sz="2100">
                <a:solidFill>
                  <a:srgbClr val="000000"/>
                </a:solidFill>
                <a:latin typeface="Inter"/>
                <a:ea typeface="Inter"/>
                <a:cs typeface="Inter"/>
                <a:sym typeface="Inter"/>
              </a:rPr>
              <a:t>Dashboard Interaktif: Menyajikan informasi seperti tingkat hunian, kinerja properti, dan ulasan pelanggan dalam format visual yang mudah dipahami.</a:t>
            </a:r>
          </a:p>
          <a:p>
            <a:pPr algn="just" marL="453396" indent="-226698" lvl="1">
              <a:lnSpc>
                <a:spcPts val="2940"/>
              </a:lnSpc>
              <a:buFont typeface="Arial"/>
              <a:buChar char="•"/>
            </a:pPr>
            <a:r>
              <a:rPr lang="en-US" sz="2100">
                <a:solidFill>
                  <a:srgbClr val="000000"/>
                </a:solidFill>
                <a:latin typeface="Inter"/>
                <a:ea typeface="Inter"/>
                <a:cs typeface="Inter"/>
                <a:sym typeface="Inter"/>
              </a:rPr>
              <a:t>Proses ETL: Mengolah data mentah menjadi format yang terstruktur dan siap untuk digunakan.</a:t>
            </a:r>
          </a:p>
          <a:p>
            <a:pPr algn="just" marL="453396" indent="-226698" lvl="1">
              <a:lnSpc>
                <a:spcPts val="2940"/>
              </a:lnSpc>
              <a:buFont typeface="Arial"/>
              <a:buChar char="•"/>
            </a:pPr>
            <a:r>
              <a:rPr lang="en-US" sz="2100">
                <a:solidFill>
                  <a:srgbClr val="000000"/>
                </a:solidFill>
                <a:latin typeface="Inter"/>
                <a:ea typeface="Inter"/>
                <a:cs typeface="Inter"/>
                <a:sym typeface="Inter"/>
              </a:rPr>
              <a:t>Prediksi dan Analitik: Membantu manajemen dalam memprediksi tren pasar serta pola permintaan berdasarkan data yang telah dikumpulkan sebelumnya</a:t>
            </a:r>
          </a:p>
          <a:p>
            <a:pPr algn="just">
              <a:lnSpc>
                <a:spcPts val="2940"/>
              </a:lnSpc>
            </a:pPr>
          </a:p>
        </p:txBody>
      </p:sp>
      <p:sp>
        <p:nvSpPr>
          <p:cNvPr name="TextBox 16" id="16"/>
          <p:cNvSpPr txBox="true"/>
          <p:nvPr/>
        </p:nvSpPr>
        <p:spPr>
          <a:xfrm rot="0">
            <a:off x="1028700" y="4131077"/>
            <a:ext cx="5750024" cy="825501"/>
          </a:xfrm>
          <a:prstGeom prst="rect">
            <a:avLst/>
          </a:prstGeom>
        </p:spPr>
        <p:txBody>
          <a:bodyPr anchor="t" rtlCol="false" tIns="0" lIns="0" bIns="0" rIns="0">
            <a:spAutoFit/>
          </a:bodyPr>
          <a:lstStyle/>
          <a:p>
            <a:pPr algn="l">
              <a:lnSpc>
                <a:spcPts val="6999"/>
              </a:lnSpc>
              <a:spcBef>
                <a:spcPct val="0"/>
              </a:spcBef>
            </a:pPr>
            <a:r>
              <a:rPr lang="en-US" b="true" sz="3499">
                <a:solidFill>
                  <a:srgbClr val="ED2831"/>
                </a:solidFill>
                <a:latin typeface="Poppins Bold"/>
                <a:ea typeface="Poppins Bold"/>
                <a:cs typeface="Poppins Bold"/>
                <a:sym typeface="Poppins Bold"/>
              </a:rPr>
              <a:t>Sistem yang Diusulkan</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4497926" y="0"/>
            <a:ext cx="3790074" cy="10287000"/>
            <a:chOff x="0" y="0"/>
            <a:chExt cx="998209" cy="2709333"/>
          </a:xfrm>
        </p:grpSpPr>
        <p:sp>
          <p:nvSpPr>
            <p:cNvPr name="Freeform 3" id="3"/>
            <p:cNvSpPr/>
            <p:nvPr/>
          </p:nvSpPr>
          <p:spPr>
            <a:xfrm flipH="false" flipV="false" rot="0">
              <a:off x="0" y="0"/>
              <a:ext cx="998209" cy="2709333"/>
            </a:xfrm>
            <a:custGeom>
              <a:avLst/>
              <a:gdLst/>
              <a:ahLst/>
              <a:cxnLst/>
              <a:rect r="r" b="b" t="t" l="l"/>
              <a:pathLst>
                <a:path h="2709333" w="998209">
                  <a:moveTo>
                    <a:pt x="0" y="0"/>
                  </a:moveTo>
                  <a:lnTo>
                    <a:pt x="998209" y="0"/>
                  </a:lnTo>
                  <a:lnTo>
                    <a:pt x="998209" y="2709333"/>
                  </a:lnTo>
                  <a:lnTo>
                    <a:pt x="0" y="2709333"/>
                  </a:lnTo>
                  <a:close/>
                </a:path>
              </a:pathLst>
            </a:custGeom>
            <a:solidFill>
              <a:srgbClr val="ED2831"/>
            </a:solidFill>
          </p:spPr>
        </p:sp>
        <p:sp>
          <p:nvSpPr>
            <p:cNvPr name="TextBox 4" id="4"/>
            <p:cNvSpPr txBox="true"/>
            <p:nvPr/>
          </p:nvSpPr>
          <p:spPr>
            <a:xfrm>
              <a:off x="0" y="-219075"/>
              <a:ext cx="998209" cy="2928408"/>
            </a:xfrm>
            <a:prstGeom prst="rect">
              <a:avLst/>
            </a:prstGeom>
          </p:spPr>
          <p:txBody>
            <a:bodyPr anchor="ctr" rtlCol="false" tIns="50800" lIns="50800" bIns="50800" rIns="50800"/>
            <a:lstStyle/>
            <a:p>
              <a:pPr algn="ctr">
                <a:lnSpc>
                  <a:spcPts val="5000"/>
                </a:lnSpc>
              </a:pPr>
            </a:p>
          </p:txBody>
        </p:sp>
      </p:grpSp>
      <p:grpSp>
        <p:nvGrpSpPr>
          <p:cNvPr name="Group 5" id="5"/>
          <p:cNvGrpSpPr/>
          <p:nvPr/>
        </p:nvGrpSpPr>
        <p:grpSpPr>
          <a:xfrm rot="-1000427">
            <a:off x="11632152" y="-1205998"/>
            <a:ext cx="11254295" cy="11529793"/>
            <a:chOff x="0" y="0"/>
            <a:chExt cx="666921" cy="683247"/>
          </a:xfrm>
        </p:grpSpPr>
        <p:sp>
          <p:nvSpPr>
            <p:cNvPr name="Freeform 6" id="6"/>
            <p:cNvSpPr/>
            <p:nvPr/>
          </p:nvSpPr>
          <p:spPr>
            <a:xfrm flipH="false" flipV="false" rot="0">
              <a:off x="0" y="0"/>
              <a:ext cx="666921" cy="683247"/>
            </a:xfrm>
            <a:custGeom>
              <a:avLst/>
              <a:gdLst/>
              <a:ahLst/>
              <a:cxnLst/>
              <a:rect r="r" b="b" t="t" l="l"/>
              <a:pathLst>
                <a:path h="683247" w="666921">
                  <a:moveTo>
                    <a:pt x="203200" y="0"/>
                  </a:moveTo>
                  <a:lnTo>
                    <a:pt x="666921" y="0"/>
                  </a:lnTo>
                  <a:lnTo>
                    <a:pt x="463721" y="683247"/>
                  </a:lnTo>
                  <a:lnTo>
                    <a:pt x="0" y="683247"/>
                  </a:lnTo>
                  <a:lnTo>
                    <a:pt x="203200" y="0"/>
                  </a:lnTo>
                  <a:close/>
                </a:path>
              </a:pathLst>
            </a:custGeom>
            <a:solidFill>
              <a:srgbClr val="ED2831"/>
            </a:solidFill>
            <a:ln w="12700">
              <a:solidFill>
                <a:srgbClr val="000000"/>
              </a:solidFill>
            </a:ln>
          </p:spPr>
        </p:sp>
      </p:grpSp>
      <p:sp>
        <p:nvSpPr>
          <p:cNvPr name="TextBox 7" id="7"/>
          <p:cNvSpPr txBox="true"/>
          <p:nvPr/>
        </p:nvSpPr>
        <p:spPr>
          <a:xfrm rot="0">
            <a:off x="1028700" y="1556610"/>
            <a:ext cx="6530530" cy="1539876"/>
          </a:xfrm>
          <a:prstGeom prst="rect">
            <a:avLst/>
          </a:prstGeom>
        </p:spPr>
        <p:txBody>
          <a:bodyPr anchor="t" rtlCol="false" tIns="0" lIns="0" bIns="0" rIns="0">
            <a:spAutoFit/>
          </a:bodyPr>
          <a:lstStyle/>
          <a:p>
            <a:pPr algn="l">
              <a:lnSpc>
                <a:spcPts val="12999"/>
              </a:lnSpc>
              <a:spcBef>
                <a:spcPct val="0"/>
              </a:spcBef>
            </a:pPr>
            <a:r>
              <a:rPr lang="en-US" b="true" sz="6499">
                <a:solidFill>
                  <a:srgbClr val="ED2831"/>
                </a:solidFill>
                <a:latin typeface="Poppins Bold"/>
                <a:ea typeface="Poppins Bold"/>
                <a:cs typeface="Poppins Bold"/>
                <a:sym typeface="Poppins Bold"/>
              </a:rPr>
              <a:t>Planning</a:t>
            </a:r>
          </a:p>
        </p:txBody>
      </p:sp>
      <p:grpSp>
        <p:nvGrpSpPr>
          <p:cNvPr name="Group 8" id="8"/>
          <p:cNvGrpSpPr/>
          <p:nvPr/>
        </p:nvGrpSpPr>
        <p:grpSpPr>
          <a:xfrm rot="0">
            <a:off x="-2161866" y="-2161866"/>
            <a:ext cx="4323732" cy="4323732"/>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2831"/>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3470675"/>
            <a:ext cx="11700555" cy="7673975"/>
          </a:xfrm>
          <a:prstGeom prst="rect">
            <a:avLst/>
          </a:prstGeom>
        </p:spPr>
        <p:txBody>
          <a:bodyPr anchor="t" rtlCol="false" tIns="0" lIns="0" bIns="0" rIns="0">
            <a:spAutoFit/>
          </a:bodyPr>
          <a:lstStyle/>
          <a:p>
            <a:pPr algn="just">
              <a:lnSpc>
                <a:spcPts val="4074"/>
              </a:lnSpc>
            </a:pPr>
            <a:r>
              <a:rPr lang="en-US" sz="2499">
                <a:solidFill>
                  <a:srgbClr val="000000"/>
                </a:solidFill>
                <a:latin typeface="Inter"/>
                <a:ea typeface="Inter"/>
                <a:cs typeface="Inter"/>
                <a:sym typeface="Inter"/>
              </a:rPr>
              <a:t>Tahap planning dalam implementasi Business Intelligence di Travelio mencakup evaluasi infrastruktur teknis dan non-teknis, yang menunjukkan bahwa perangkat keras dan lunak sudah mendukung, namun peningkatan kapasitas RAM disarankan untuk efisiensi pengolahan data. Standarisasi penamaan data dan konsistensi format data diidentifikasi sebagai area yang perlu perbaikan. Proyek ini direncanakan untuk menghasilkan dashboard analitik yang intuitif dan informatif, terintegrasi dengan data real-time, mendukung pengambilan keputusan strategis. Proses ini juga menetapkan kriteria penerimaan seperti data yang bersih, terstruktur, relevan, dan kompatibel dengan platform analitik seperti Power BI.</a:t>
            </a:r>
          </a:p>
          <a:p>
            <a:pPr algn="just">
              <a:lnSpc>
                <a:spcPts val="4074"/>
              </a:lnSpc>
            </a:pPr>
          </a:p>
          <a:p>
            <a:pPr algn="just">
              <a:lnSpc>
                <a:spcPts val="4074"/>
              </a:lnSpc>
            </a:pPr>
          </a:p>
          <a:p>
            <a:pPr algn="just">
              <a:lnSpc>
                <a:spcPts val="4074"/>
              </a:lnSpc>
            </a:pPr>
          </a:p>
          <a:p>
            <a:pPr algn="just">
              <a:lnSpc>
                <a:spcPts val="4074"/>
              </a:lnSpc>
            </a:pPr>
          </a:p>
          <a:p>
            <a:pPr algn="just">
              <a:lnSpc>
                <a:spcPts val="4074"/>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DAGa8HssdwE</dc:identifier>
  <dcterms:modified xsi:type="dcterms:W3CDTF">2011-08-01T06:04:30Z</dcterms:modified>
  <cp:revision>1</cp:revision>
  <dc:title> Presentasi KELOMPOK 18</dc:title>
</cp:coreProperties>
</file>

<file path=docProps/thumbnail.jpeg>
</file>